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4.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8.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10.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diagrams/data3.xml" ContentType="application/vnd.openxmlformats-officedocument.drawingml.diagramData+xml"/>
  <Override PartName="/ppt/diagrams/data5.xml" ContentType="application/vnd.openxmlformats-officedocument.drawingml.diagramData+xml"/>
  <Override PartName="/ppt/diagrams/data7.xml" ContentType="application/vnd.openxmlformats-officedocument.drawingml.diagramData+xml"/>
  <Override PartName="/ppt/diagrams/data9.xml" ContentType="application/vnd.openxmlformats-officedocument.drawingml.diagramData+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0"/>
  </p:notesMasterIdLst>
  <p:sldIdLst>
    <p:sldId id="256" r:id="rId2"/>
    <p:sldId id="257" r:id="rId3"/>
    <p:sldId id="357" r:id="rId4"/>
    <p:sldId id="259" r:id="rId5"/>
    <p:sldId id="258" r:id="rId6"/>
    <p:sldId id="260" r:id="rId7"/>
    <p:sldId id="261" r:id="rId8"/>
    <p:sldId id="262" r:id="rId9"/>
    <p:sldId id="263" r:id="rId10"/>
    <p:sldId id="290" r:id="rId11"/>
    <p:sldId id="264" r:id="rId12"/>
    <p:sldId id="288" r:id="rId13"/>
    <p:sldId id="265" r:id="rId14"/>
    <p:sldId id="266" r:id="rId15"/>
    <p:sldId id="289" r:id="rId16"/>
    <p:sldId id="267" r:id="rId17"/>
    <p:sldId id="268" r:id="rId18"/>
    <p:sldId id="269" r:id="rId19"/>
    <p:sldId id="275" r:id="rId20"/>
    <p:sldId id="270" r:id="rId21"/>
    <p:sldId id="358" r:id="rId22"/>
    <p:sldId id="271" r:id="rId23"/>
    <p:sldId id="272" r:id="rId24"/>
    <p:sldId id="273" r:id="rId25"/>
    <p:sldId id="274" r:id="rId26"/>
    <p:sldId id="276" r:id="rId27"/>
    <p:sldId id="285" r:id="rId28"/>
    <p:sldId id="286" r:id="rId29"/>
    <p:sldId id="287" r:id="rId30"/>
    <p:sldId id="277" r:id="rId31"/>
    <p:sldId id="278" r:id="rId32"/>
    <p:sldId id="279" r:id="rId33"/>
    <p:sldId id="280" r:id="rId34"/>
    <p:sldId id="281" r:id="rId35"/>
    <p:sldId id="282" r:id="rId36"/>
    <p:sldId id="283" r:id="rId37"/>
    <p:sldId id="359" r:id="rId38"/>
    <p:sldId id="284" r:id="rId39"/>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A5A5"/>
    <a:srgbClr val="7030A0"/>
    <a:srgbClr val="ED7D31"/>
    <a:srgbClr val="CC0099"/>
    <a:srgbClr val="595959"/>
    <a:srgbClr val="767171"/>
    <a:srgbClr val="FF0000"/>
    <a:srgbClr val="8497B0"/>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5" autoAdjust="0"/>
    <p:restoredTop sz="94631" autoAdjust="0"/>
  </p:normalViewPr>
  <p:slideViewPr>
    <p:cSldViewPr>
      <p:cViewPr varScale="1">
        <p:scale>
          <a:sx n="94" d="100"/>
          <a:sy n="94" d="100"/>
        </p:scale>
        <p:origin x="1950" y="84"/>
      </p:cViewPr>
      <p:guideLst>
        <p:guide orient="horz" pos="2160"/>
        <p:guide pos="2880"/>
      </p:guideLst>
    </p:cSldViewPr>
  </p:slideViewPr>
  <p:outlineViewPr>
    <p:cViewPr>
      <p:scale>
        <a:sx n="33" d="100"/>
        <a:sy n="33" d="100"/>
      </p:scale>
      <p:origin x="48" y="76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3.xml.rels><?xml version="1.0" encoding="UTF-8" standalone="yes"?>
<Relationships xmlns="http://schemas.openxmlformats.org/package/2006/relationships"><Relationship Id="rId1" Type="http://schemas.openxmlformats.org/officeDocument/2006/relationships/image" Target="../media/image110.png"/></Relationships>
</file>

<file path=ppt/diagrams/_rels/data5.xml.rels><?xml version="1.0" encoding="UTF-8" standalone="yes"?>
<Relationships xmlns="http://schemas.openxmlformats.org/package/2006/relationships"><Relationship Id="rId2" Type="http://schemas.openxmlformats.org/officeDocument/2006/relationships/image" Target="../media/image310.png"/><Relationship Id="rId1" Type="http://schemas.openxmlformats.org/officeDocument/2006/relationships/image" Target="../media/image300.png"/></Relationships>
</file>

<file path=ppt/diagrams/_rels/data7.xml.rels><?xml version="1.0" encoding="UTF-8" standalone="yes"?>
<Relationships xmlns="http://schemas.openxmlformats.org/package/2006/relationships"><Relationship Id="rId2" Type="http://schemas.openxmlformats.org/officeDocument/2006/relationships/image" Target="../media/image370.png"/><Relationship Id="rId1" Type="http://schemas.openxmlformats.org/officeDocument/2006/relationships/image" Target="../media/image360.png"/></Relationships>
</file>

<file path=ppt/diagrams/_rels/data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image" Target="../media/image40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5FBF9F-52FE-4C32-A096-CE54D225D8F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66880F05-314F-4362-8EE1-302FC6C21286}">
      <dgm:prSet/>
      <dgm:spPr/>
      <dgm:t>
        <a:bodyPr/>
        <a:lstStyle/>
        <a:p>
          <a:r>
            <a:rPr lang="en-US" b="1" dirty="0"/>
            <a:t>Nondeterministic Actions</a:t>
          </a:r>
          <a:r>
            <a:rPr lang="en-US" dirty="0"/>
            <a:t>:</a:t>
          </a:r>
          <a:br>
            <a:rPr lang="en-US" dirty="0"/>
          </a:br>
          <a:r>
            <a:rPr lang="en-US" dirty="0"/>
            <a:t>Outcome of an action in a state is uncertain.</a:t>
          </a:r>
        </a:p>
      </dgm:t>
    </dgm:pt>
    <dgm:pt modelId="{637451E6-B095-4426-9B6A-E2DD86B5D811}" type="parTrans" cxnId="{E083A6CC-F543-424D-8CA1-9ACA23DC0ACE}">
      <dgm:prSet/>
      <dgm:spPr/>
      <dgm:t>
        <a:bodyPr/>
        <a:lstStyle/>
        <a:p>
          <a:endParaRPr lang="en-US"/>
        </a:p>
      </dgm:t>
    </dgm:pt>
    <dgm:pt modelId="{3E13D209-AF5C-4254-A812-04D2B3392969}" type="sibTrans" cxnId="{E083A6CC-F543-424D-8CA1-9ACA23DC0ACE}">
      <dgm:prSet/>
      <dgm:spPr/>
      <dgm:t>
        <a:bodyPr/>
        <a:lstStyle/>
        <a:p>
          <a:endParaRPr lang="en-US"/>
        </a:p>
      </dgm:t>
    </dgm:pt>
    <dgm:pt modelId="{E9C030CA-C09C-4265-A60C-F8C3607C26B6}">
      <dgm:prSet/>
      <dgm:spPr/>
      <dgm:t>
        <a:bodyPr/>
        <a:lstStyle/>
        <a:p>
          <a:r>
            <a:rPr lang="en-US" b="1" dirty="0"/>
            <a:t>No observations</a:t>
          </a:r>
          <a:r>
            <a:rPr lang="en-US" dirty="0"/>
            <a:t>: </a:t>
          </a:r>
          <a:br>
            <a:rPr lang="en-US" dirty="0"/>
          </a:br>
          <a:r>
            <a:rPr lang="en-US" dirty="0" err="1"/>
            <a:t>Sensorless</a:t>
          </a:r>
          <a:r>
            <a:rPr lang="en-US" dirty="0"/>
            <a:t> problem</a:t>
          </a:r>
        </a:p>
      </dgm:t>
    </dgm:pt>
    <dgm:pt modelId="{6F3CE7D6-11E4-40B8-A46A-CDFD3E914FB2}" type="parTrans" cxnId="{AB3D2786-A5A2-4D47-858C-3B0964EC9DCF}">
      <dgm:prSet/>
      <dgm:spPr/>
      <dgm:t>
        <a:bodyPr/>
        <a:lstStyle/>
        <a:p>
          <a:endParaRPr lang="en-US"/>
        </a:p>
      </dgm:t>
    </dgm:pt>
    <dgm:pt modelId="{5D52010A-6F3C-476C-B7E8-2B65A4AA9B39}" type="sibTrans" cxnId="{AB3D2786-A5A2-4D47-858C-3B0964EC9DCF}">
      <dgm:prSet/>
      <dgm:spPr/>
      <dgm:t>
        <a:bodyPr/>
        <a:lstStyle/>
        <a:p>
          <a:endParaRPr lang="en-US"/>
        </a:p>
      </dgm:t>
    </dgm:pt>
    <dgm:pt modelId="{06FD77D4-4DD5-4394-8164-67A752BC2EAC}">
      <dgm:prSet/>
      <dgm:spPr/>
      <dgm:t>
        <a:bodyPr/>
        <a:lstStyle/>
        <a:p>
          <a:r>
            <a:rPr lang="en-US" b="1" dirty="0"/>
            <a:t>Partially observable environments</a:t>
          </a:r>
          <a:r>
            <a:rPr lang="en-US" dirty="0"/>
            <a:t>: </a:t>
          </a:r>
          <a:br>
            <a:rPr lang="en-US" dirty="0"/>
          </a:br>
          <a:r>
            <a:rPr lang="en-US" dirty="0"/>
            <a:t>The agent does not know in what state the environment is.</a:t>
          </a:r>
        </a:p>
      </dgm:t>
    </dgm:pt>
    <dgm:pt modelId="{9A5688F2-3BF9-45AB-B6DD-C7C4245350A3}" type="parTrans" cxnId="{5FDD4E4B-CF87-4B32-86D2-21D5729BD2FA}">
      <dgm:prSet/>
      <dgm:spPr/>
      <dgm:t>
        <a:bodyPr/>
        <a:lstStyle/>
        <a:p>
          <a:endParaRPr lang="en-US"/>
        </a:p>
      </dgm:t>
    </dgm:pt>
    <dgm:pt modelId="{E5E1F87C-8EF6-4266-833B-34546ECAA8A9}" type="sibTrans" cxnId="{5FDD4E4B-CF87-4B32-86D2-21D5729BD2FA}">
      <dgm:prSet/>
      <dgm:spPr/>
      <dgm:t>
        <a:bodyPr/>
        <a:lstStyle/>
        <a:p>
          <a:endParaRPr lang="en-US"/>
        </a:p>
      </dgm:t>
    </dgm:pt>
    <dgm:pt modelId="{31E99C80-6B0D-4650-B231-B0E630C55A07}">
      <dgm:prSet/>
      <dgm:spPr/>
      <dgm:t>
        <a:bodyPr/>
        <a:lstStyle/>
        <a:p>
          <a:r>
            <a:rPr lang="en-US" b="1" dirty="0"/>
            <a:t>Exploration:</a:t>
          </a:r>
          <a:br>
            <a:rPr lang="en-US" b="1" dirty="0"/>
          </a:br>
          <a:r>
            <a:rPr lang="en-US" b="0" dirty="0"/>
            <a:t>Unknown environments and </a:t>
          </a:r>
          <a:br>
            <a:rPr lang="en-US" b="0" dirty="0"/>
          </a:br>
          <a:r>
            <a:rPr lang="en-US" b="0" dirty="0"/>
            <a:t>Online search</a:t>
          </a:r>
        </a:p>
      </dgm:t>
    </dgm:pt>
    <dgm:pt modelId="{A6244EB7-0D9A-4767-A63E-996CFC5F0343}" type="parTrans" cxnId="{108B533E-FBCF-4E65-926F-89B0864707FF}">
      <dgm:prSet/>
      <dgm:spPr/>
      <dgm:t>
        <a:bodyPr/>
        <a:lstStyle/>
        <a:p>
          <a:endParaRPr lang="en-US"/>
        </a:p>
      </dgm:t>
    </dgm:pt>
    <dgm:pt modelId="{60D5BEE5-030B-4D21-BF6C-EFEEB9F9B7B0}" type="sibTrans" cxnId="{108B533E-FBCF-4E65-926F-89B0864707FF}">
      <dgm:prSet/>
      <dgm:spPr/>
      <dgm:t>
        <a:bodyPr/>
        <a:lstStyle/>
        <a:p>
          <a:endParaRPr lang="en-US"/>
        </a:p>
      </dgm:t>
    </dgm:pt>
    <dgm:pt modelId="{1BEF2848-E8AD-4ECF-957E-AC5FAC45B3C9}" type="pres">
      <dgm:prSet presAssocID="{EB5FBF9F-52FE-4C32-A096-CE54D225D8F5}" presName="root" presStyleCnt="0">
        <dgm:presLayoutVars>
          <dgm:dir/>
          <dgm:resizeHandles val="exact"/>
        </dgm:presLayoutVars>
      </dgm:prSet>
      <dgm:spPr/>
    </dgm:pt>
    <dgm:pt modelId="{51D773B2-68A5-4BDD-9B91-0D1887C12340}" type="pres">
      <dgm:prSet presAssocID="{66880F05-314F-4362-8EE1-302FC6C21286}" presName="compNode" presStyleCnt="0"/>
      <dgm:spPr/>
    </dgm:pt>
    <dgm:pt modelId="{F860220B-0343-46D5-AF8E-0C201AB01391}" type="pres">
      <dgm:prSet presAssocID="{66880F05-314F-4362-8EE1-302FC6C21286}" presName="bgRect" presStyleLbl="bgShp" presStyleIdx="0" presStyleCnt="4"/>
      <dgm:spPr/>
    </dgm:pt>
    <dgm:pt modelId="{8CF7A878-B1B6-4779-B629-553810BA987E}" type="pres">
      <dgm:prSet presAssocID="{66880F05-314F-4362-8EE1-302FC6C2128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Dice"/>
        </a:ext>
      </dgm:extLst>
    </dgm:pt>
    <dgm:pt modelId="{BF1366FC-07E0-49ED-B4CA-5C5FC7F84E48}" type="pres">
      <dgm:prSet presAssocID="{66880F05-314F-4362-8EE1-302FC6C21286}" presName="spaceRect" presStyleCnt="0"/>
      <dgm:spPr/>
    </dgm:pt>
    <dgm:pt modelId="{37C83D2A-098D-43A7-8B96-548A7E533393}" type="pres">
      <dgm:prSet presAssocID="{66880F05-314F-4362-8EE1-302FC6C21286}" presName="parTx" presStyleLbl="revTx" presStyleIdx="0" presStyleCnt="4">
        <dgm:presLayoutVars>
          <dgm:chMax val="0"/>
          <dgm:chPref val="0"/>
        </dgm:presLayoutVars>
      </dgm:prSet>
      <dgm:spPr/>
    </dgm:pt>
    <dgm:pt modelId="{6B189506-9240-42A0-B097-850E6542E43D}" type="pres">
      <dgm:prSet presAssocID="{3E13D209-AF5C-4254-A812-04D2B3392969}" presName="sibTrans" presStyleCnt="0"/>
      <dgm:spPr/>
    </dgm:pt>
    <dgm:pt modelId="{007BED57-4E58-433B-9490-01F0F872074F}" type="pres">
      <dgm:prSet presAssocID="{E9C030CA-C09C-4265-A60C-F8C3607C26B6}" presName="compNode" presStyleCnt="0"/>
      <dgm:spPr/>
    </dgm:pt>
    <dgm:pt modelId="{3A907A2F-F08D-40F2-B5C7-500CC20B859F}" type="pres">
      <dgm:prSet presAssocID="{E9C030CA-C09C-4265-A60C-F8C3607C26B6}" presName="bgRect" presStyleLbl="bgShp" presStyleIdx="1" presStyleCnt="4"/>
      <dgm:spPr/>
    </dgm:pt>
    <dgm:pt modelId="{DEEEA0B3-0ACC-49D6-8B11-8C9E14B9FDD3}" type="pres">
      <dgm:prSet presAssocID="{E9C030CA-C09C-4265-A60C-F8C3607C26B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lind"/>
        </a:ext>
      </dgm:extLst>
    </dgm:pt>
    <dgm:pt modelId="{0491D0DA-79E4-4E8A-A268-AE1797E4272D}" type="pres">
      <dgm:prSet presAssocID="{E9C030CA-C09C-4265-A60C-F8C3607C26B6}" presName="spaceRect" presStyleCnt="0"/>
      <dgm:spPr/>
    </dgm:pt>
    <dgm:pt modelId="{06502790-A1AA-40F7-A3BA-9B36CED7D5A2}" type="pres">
      <dgm:prSet presAssocID="{E9C030CA-C09C-4265-A60C-F8C3607C26B6}" presName="parTx" presStyleLbl="revTx" presStyleIdx="1" presStyleCnt="4">
        <dgm:presLayoutVars>
          <dgm:chMax val="0"/>
          <dgm:chPref val="0"/>
        </dgm:presLayoutVars>
      </dgm:prSet>
      <dgm:spPr/>
    </dgm:pt>
    <dgm:pt modelId="{03BBC476-1A17-419B-9142-B3937A69A3A1}" type="pres">
      <dgm:prSet presAssocID="{5D52010A-6F3C-476C-B7E8-2B65A4AA9B39}" presName="sibTrans" presStyleCnt="0"/>
      <dgm:spPr/>
    </dgm:pt>
    <dgm:pt modelId="{FB0B6D4B-10E4-4BF0-8D76-060FD7C802F5}" type="pres">
      <dgm:prSet presAssocID="{06FD77D4-4DD5-4394-8164-67A752BC2EAC}" presName="compNode" presStyleCnt="0"/>
      <dgm:spPr/>
    </dgm:pt>
    <dgm:pt modelId="{DFDD50F0-EBC8-4048-93AB-F293BE95D857}" type="pres">
      <dgm:prSet presAssocID="{06FD77D4-4DD5-4394-8164-67A752BC2EAC}" presName="bgRect" presStyleLbl="bgShp" presStyleIdx="2" presStyleCnt="4"/>
      <dgm:spPr/>
    </dgm:pt>
    <dgm:pt modelId="{D02066D8-8B39-43C5-AEA5-CC020EF5BD66}" type="pres">
      <dgm:prSet presAssocID="{06FD77D4-4DD5-4394-8164-67A752BC2EAC}"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croscope"/>
        </a:ext>
      </dgm:extLst>
    </dgm:pt>
    <dgm:pt modelId="{2F5FE885-836A-469F-80C4-42454AAF3AA0}" type="pres">
      <dgm:prSet presAssocID="{06FD77D4-4DD5-4394-8164-67A752BC2EAC}" presName="spaceRect" presStyleCnt="0"/>
      <dgm:spPr/>
    </dgm:pt>
    <dgm:pt modelId="{2861BDAF-D8D7-437D-888F-C69C4D0AAB2B}" type="pres">
      <dgm:prSet presAssocID="{06FD77D4-4DD5-4394-8164-67A752BC2EAC}" presName="parTx" presStyleLbl="revTx" presStyleIdx="2" presStyleCnt="4">
        <dgm:presLayoutVars>
          <dgm:chMax val="0"/>
          <dgm:chPref val="0"/>
        </dgm:presLayoutVars>
      </dgm:prSet>
      <dgm:spPr/>
    </dgm:pt>
    <dgm:pt modelId="{48846A6C-99CE-4A18-8610-B8E1D850EA9F}" type="pres">
      <dgm:prSet presAssocID="{E5E1F87C-8EF6-4266-833B-34546ECAA8A9}" presName="sibTrans" presStyleCnt="0"/>
      <dgm:spPr/>
    </dgm:pt>
    <dgm:pt modelId="{24BA3AA9-6E9B-42B3-AA4F-A97F2BD0AB39}" type="pres">
      <dgm:prSet presAssocID="{31E99C80-6B0D-4650-B231-B0E630C55A07}" presName="compNode" presStyleCnt="0"/>
      <dgm:spPr/>
    </dgm:pt>
    <dgm:pt modelId="{FB84F3AA-EF17-4C50-8899-DA7FA12DAE50}" type="pres">
      <dgm:prSet presAssocID="{31E99C80-6B0D-4650-B231-B0E630C55A07}" presName="bgRect" presStyleLbl="bgShp" presStyleIdx="3" presStyleCnt="4"/>
      <dgm:spPr/>
    </dgm:pt>
    <dgm:pt modelId="{4C7DDB90-122E-4B41-8324-849A55EA472C}" type="pres">
      <dgm:prSet presAssocID="{31E99C80-6B0D-4650-B231-B0E630C55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Help"/>
        </a:ext>
      </dgm:extLst>
    </dgm:pt>
    <dgm:pt modelId="{8635EAA8-FAAE-4A7D-823D-7FC6F84AB984}" type="pres">
      <dgm:prSet presAssocID="{31E99C80-6B0D-4650-B231-B0E630C55A07}" presName="spaceRect" presStyleCnt="0"/>
      <dgm:spPr/>
    </dgm:pt>
    <dgm:pt modelId="{C040E591-14F9-460B-954D-E2E1F39C31FB}" type="pres">
      <dgm:prSet presAssocID="{31E99C80-6B0D-4650-B231-B0E630C55A07}" presName="parTx" presStyleLbl="revTx" presStyleIdx="3" presStyleCnt="4">
        <dgm:presLayoutVars>
          <dgm:chMax val="0"/>
          <dgm:chPref val="0"/>
        </dgm:presLayoutVars>
      </dgm:prSet>
      <dgm:spPr/>
    </dgm:pt>
  </dgm:ptLst>
  <dgm:cxnLst>
    <dgm:cxn modelId="{125FB92B-5EEF-452B-AE7C-1F56F2D9B60C}" type="presOf" srcId="{E9C030CA-C09C-4265-A60C-F8C3607C26B6}" destId="{06502790-A1AA-40F7-A3BA-9B36CED7D5A2}" srcOrd="0" destOrd="0" presId="urn:microsoft.com/office/officeart/2018/2/layout/IconVerticalSolidList"/>
    <dgm:cxn modelId="{108B533E-FBCF-4E65-926F-89B0864707FF}" srcId="{EB5FBF9F-52FE-4C32-A096-CE54D225D8F5}" destId="{31E99C80-6B0D-4650-B231-B0E630C55A07}" srcOrd="3" destOrd="0" parTransId="{A6244EB7-0D9A-4767-A63E-996CFC5F0343}" sibTransId="{60D5BEE5-030B-4D21-BF6C-EFEEB9F9B7B0}"/>
    <dgm:cxn modelId="{5FDD4E4B-CF87-4B32-86D2-21D5729BD2FA}" srcId="{EB5FBF9F-52FE-4C32-A096-CE54D225D8F5}" destId="{06FD77D4-4DD5-4394-8164-67A752BC2EAC}" srcOrd="2" destOrd="0" parTransId="{9A5688F2-3BF9-45AB-B6DD-C7C4245350A3}" sibTransId="{E5E1F87C-8EF6-4266-833B-34546ECAA8A9}"/>
    <dgm:cxn modelId="{ACA85285-A2B9-4260-AB1F-0F64AB201BA7}" type="presOf" srcId="{66880F05-314F-4362-8EE1-302FC6C21286}" destId="{37C83D2A-098D-43A7-8B96-548A7E533393}" srcOrd="0" destOrd="0" presId="urn:microsoft.com/office/officeart/2018/2/layout/IconVerticalSolidList"/>
    <dgm:cxn modelId="{AB3D2786-A5A2-4D47-858C-3B0964EC9DCF}" srcId="{EB5FBF9F-52FE-4C32-A096-CE54D225D8F5}" destId="{E9C030CA-C09C-4265-A60C-F8C3607C26B6}" srcOrd="1" destOrd="0" parTransId="{6F3CE7D6-11E4-40B8-A46A-CDFD3E914FB2}" sibTransId="{5D52010A-6F3C-476C-B7E8-2B65A4AA9B39}"/>
    <dgm:cxn modelId="{C14B8390-58BF-49C4-89F1-17F81B10C3CE}" type="presOf" srcId="{06FD77D4-4DD5-4394-8164-67A752BC2EAC}" destId="{2861BDAF-D8D7-437D-888F-C69C4D0AAB2B}" srcOrd="0" destOrd="0" presId="urn:microsoft.com/office/officeart/2018/2/layout/IconVerticalSolidList"/>
    <dgm:cxn modelId="{E083A6CC-F543-424D-8CA1-9ACA23DC0ACE}" srcId="{EB5FBF9F-52FE-4C32-A096-CE54D225D8F5}" destId="{66880F05-314F-4362-8EE1-302FC6C21286}" srcOrd="0" destOrd="0" parTransId="{637451E6-B095-4426-9B6A-E2DD86B5D811}" sibTransId="{3E13D209-AF5C-4254-A812-04D2B3392969}"/>
    <dgm:cxn modelId="{CC6C55EA-AF1C-4707-B363-1BBCB781BA1D}" type="presOf" srcId="{EB5FBF9F-52FE-4C32-A096-CE54D225D8F5}" destId="{1BEF2848-E8AD-4ECF-957E-AC5FAC45B3C9}" srcOrd="0" destOrd="0" presId="urn:microsoft.com/office/officeart/2018/2/layout/IconVerticalSolidList"/>
    <dgm:cxn modelId="{EB9BFFF2-4FD2-497B-A5F0-A0E5675C9205}" type="presOf" srcId="{31E99C80-6B0D-4650-B231-B0E630C55A07}" destId="{C040E591-14F9-460B-954D-E2E1F39C31FB}" srcOrd="0" destOrd="0" presId="urn:microsoft.com/office/officeart/2018/2/layout/IconVerticalSolidList"/>
    <dgm:cxn modelId="{3977F93D-0B29-416A-9894-EDE7D3A4E33F}" type="presParOf" srcId="{1BEF2848-E8AD-4ECF-957E-AC5FAC45B3C9}" destId="{51D773B2-68A5-4BDD-9B91-0D1887C12340}" srcOrd="0" destOrd="0" presId="urn:microsoft.com/office/officeart/2018/2/layout/IconVerticalSolidList"/>
    <dgm:cxn modelId="{0AD0A3C4-BE89-4F60-BF5B-A53FAED125D1}" type="presParOf" srcId="{51D773B2-68A5-4BDD-9B91-0D1887C12340}" destId="{F860220B-0343-46D5-AF8E-0C201AB01391}" srcOrd="0" destOrd="0" presId="urn:microsoft.com/office/officeart/2018/2/layout/IconVerticalSolidList"/>
    <dgm:cxn modelId="{C779F1F5-70A8-4679-9321-0320AA570197}" type="presParOf" srcId="{51D773B2-68A5-4BDD-9B91-0D1887C12340}" destId="{8CF7A878-B1B6-4779-B629-553810BA987E}" srcOrd="1" destOrd="0" presId="urn:microsoft.com/office/officeart/2018/2/layout/IconVerticalSolidList"/>
    <dgm:cxn modelId="{97824A07-8198-4069-B0E7-9629EBC5F40F}" type="presParOf" srcId="{51D773B2-68A5-4BDD-9B91-0D1887C12340}" destId="{BF1366FC-07E0-49ED-B4CA-5C5FC7F84E48}" srcOrd="2" destOrd="0" presId="urn:microsoft.com/office/officeart/2018/2/layout/IconVerticalSolidList"/>
    <dgm:cxn modelId="{196F49AE-B934-41A9-9CF9-F5E8DAC53117}" type="presParOf" srcId="{51D773B2-68A5-4BDD-9B91-0D1887C12340}" destId="{37C83D2A-098D-43A7-8B96-548A7E533393}" srcOrd="3" destOrd="0" presId="urn:microsoft.com/office/officeart/2018/2/layout/IconVerticalSolidList"/>
    <dgm:cxn modelId="{CE5DC75E-A009-4FA0-99BF-7FA5F911D4E9}" type="presParOf" srcId="{1BEF2848-E8AD-4ECF-957E-AC5FAC45B3C9}" destId="{6B189506-9240-42A0-B097-850E6542E43D}" srcOrd="1" destOrd="0" presId="urn:microsoft.com/office/officeart/2018/2/layout/IconVerticalSolidList"/>
    <dgm:cxn modelId="{DB901D07-63C1-4959-BC78-5BE6A3BC6D6A}" type="presParOf" srcId="{1BEF2848-E8AD-4ECF-957E-AC5FAC45B3C9}" destId="{007BED57-4E58-433B-9490-01F0F872074F}" srcOrd="2" destOrd="0" presId="urn:microsoft.com/office/officeart/2018/2/layout/IconVerticalSolidList"/>
    <dgm:cxn modelId="{1B878917-9960-4C3F-9414-B5A0ED4868A9}" type="presParOf" srcId="{007BED57-4E58-433B-9490-01F0F872074F}" destId="{3A907A2F-F08D-40F2-B5C7-500CC20B859F}" srcOrd="0" destOrd="0" presId="urn:microsoft.com/office/officeart/2018/2/layout/IconVerticalSolidList"/>
    <dgm:cxn modelId="{31FE675E-C0F8-46A0-A549-4F695587D214}" type="presParOf" srcId="{007BED57-4E58-433B-9490-01F0F872074F}" destId="{DEEEA0B3-0ACC-49D6-8B11-8C9E14B9FDD3}" srcOrd="1" destOrd="0" presId="urn:microsoft.com/office/officeart/2018/2/layout/IconVerticalSolidList"/>
    <dgm:cxn modelId="{39E8D346-D416-4401-AD4D-E1943A4D56DB}" type="presParOf" srcId="{007BED57-4E58-433B-9490-01F0F872074F}" destId="{0491D0DA-79E4-4E8A-A268-AE1797E4272D}" srcOrd="2" destOrd="0" presId="urn:microsoft.com/office/officeart/2018/2/layout/IconVerticalSolidList"/>
    <dgm:cxn modelId="{2CB8460D-A8C2-46E4-A55A-C79EF697C9C9}" type="presParOf" srcId="{007BED57-4E58-433B-9490-01F0F872074F}" destId="{06502790-A1AA-40F7-A3BA-9B36CED7D5A2}" srcOrd="3" destOrd="0" presId="urn:microsoft.com/office/officeart/2018/2/layout/IconVerticalSolidList"/>
    <dgm:cxn modelId="{15352B80-AEE9-48A4-9A8D-DD6AC642044C}" type="presParOf" srcId="{1BEF2848-E8AD-4ECF-957E-AC5FAC45B3C9}" destId="{03BBC476-1A17-419B-9142-B3937A69A3A1}" srcOrd="3" destOrd="0" presId="urn:microsoft.com/office/officeart/2018/2/layout/IconVerticalSolidList"/>
    <dgm:cxn modelId="{E3A2646D-9AAD-4AC1-9861-7D29EEE3964B}" type="presParOf" srcId="{1BEF2848-E8AD-4ECF-957E-AC5FAC45B3C9}" destId="{FB0B6D4B-10E4-4BF0-8D76-060FD7C802F5}" srcOrd="4" destOrd="0" presId="urn:microsoft.com/office/officeart/2018/2/layout/IconVerticalSolidList"/>
    <dgm:cxn modelId="{A6892CD3-CC0E-4DF1-8988-B14EF3752A88}" type="presParOf" srcId="{FB0B6D4B-10E4-4BF0-8D76-060FD7C802F5}" destId="{DFDD50F0-EBC8-4048-93AB-F293BE95D857}" srcOrd="0" destOrd="0" presId="urn:microsoft.com/office/officeart/2018/2/layout/IconVerticalSolidList"/>
    <dgm:cxn modelId="{1EA6B7A9-6AFE-42F0-A4F7-931AFED4D97A}" type="presParOf" srcId="{FB0B6D4B-10E4-4BF0-8D76-060FD7C802F5}" destId="{D02066D8-8B39-43C5-AEA5-CC020EF5BD66}" srcOrd="1" destOrd="0" presId="urn:microsoft.com/office/officeart/2018/2/layout/IconVerticalSolidList"/>
    <dgm:cxn modelId="{BBFD8D7C-2CE0-4FAE-872F-148EC0782698}" type="presParOf" srcId="{FB0B6D4B-10E4-4BF0-8D76-060FD7C802F5}" destId="{2F5FE885-836A-469F-80C4-42454AAF3AA0}" srcOrd="2" destOrd="0" presId="urn:microsoft.com/office/officeart/2018/2/layout/IconVerticalSolidList"/>
    <dgm:cxn modelId="{BA93D133-692D-4EC3-80D9-ED3F6E5E48A9}" type="presParOf" srcId="{FB0B6D4B-10E4-4BF0-8D76-060FD7C802F5}" destId="{2861BDAF-D8D7-437D-888F-C69C4D0AAB2B}" srcOrd="3" destOrd="0" presId="urn:microsoft.com/office/officeart/2018/2/layout/IconVerticalSolidList"/>
    <dgm:cxn modelId="{69C6F3AB-3769-4440-B385-CF00AF97C649}" type="presParOf" srcId="{1BEF2848-E8AD-4ECF-957E-AC5FAC45B3C9}" destId="{48846A6C-99CE-4A18-8610-B8E1D850EA9F}" srcOrd="5" destOrd="0" presId="urn:microsoft.com/office/officeart/2018/2/layout/IconVerticalSolidList"/>
    <dgm:cxn modelId="{3BD6047E-783C-48A5-B77D-A02BC944F1A5}" type="presParOf" srcId="{1BEF2848-E8AD-4ECF-957E-AC5FAC45B3C9}" destId="{24BA3AA9-6E9B-42B3-AA4F-A97F2BD0AB39}" srcOrd="6" destOrd="0" presId="urn:microsoft.com/office/officeart/2018/2/layout/IconVerticalSolidList"/>
    <dgm:cxn modelId="{D1445EC0-27AA-4E27-B85E-FAB2D4F1D1AF}" type="presParOf" srcId="{24BA3AA9-6E9B-42B3-AA4F-A97F2BD0AB39}" destId="{FB84F3AA-EF17-4C50-8899-DA7FA12DAE50}" srcOrd="0" destOrd="0" presId="urn:microsoft.com/office/officeart/2018/2/layout/IconVerticalSolidList"/>
    <dgm:cxn modelId="{8E4F5255-BB14-419B-A8A7-2E58472F6B1F}" type="presParOf" srcId="{24BA3AA9-6E9B-42B3-AA4F-A97F2BD0AB39}" destId="{4C7DDB90-122E-4B41-8324-849A55EA472C}" srcOrd="1" destOrd="0" presId="urn:microsoft.com/office/officeart/2018/2/layout/IconVerticalSolidList"/>
    <dgm:cxn modelId="{9D02B88F-240A-4671-93A1-2B1605B8CFE8}" type="presParOf" srcId="{24BA3AA9-6E9B-42B3-AA4F-A97F2BD0AB39}" destId="{8635EAA8-FAAE-4A7D-823D-7FC6F84AB984}" srcOrd="2" destOrd="0" presId="urn:microsoft.com/office/officeart/2018/2/layout/IconVerticalSolidList"/>
    <dgm:cxn modelId="{59DC06AF-53A6-4BE4-BF5E-549F92FFC239}" type="presParOf" srcId="{24BA3AA9-6E9B-42B3-AA4F-A97F2BD0AB39}" destId="{C040E591-14F9-460B-954D-E2E1F39C31F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C09E629-5612-4DE4-B307-5DBC4935D20F}" type="doc">
      <dgm:prSet loTypeId="urn:microsoft.com/office/officeart/2005/8/layout/chevron1" loCatId="process" qsTypeId="urn:microsoft.com/office/officeart/2005/8/quickstyle/simple1" qsCatId="simple" csTypeId="urn:microsoft.com/office/officeart/2005/8/colors/colorful1" csCatId="colorful" phldr="1"/>
      <dgm:spPr/>
    </dgm:pt>
    <dgm:pt modelId="{56392043-9B99-42FC-ADF1-7DFBFCA39AFE}">
      <dgm:prSet phldrT="[Text]" custT="1"/>
      <dgm:spPr>
        <a:solidFill>
          <a:srgbClr val="FFC000"/>
        </a:solidFill>
      </dgm:spPr>
      <dgm:t>
        <a:bodyPr/>
        <a:lstStyle/>
        <a:p>
          <a:r>
            <a:rPr lang="en-US" sz="1600" dirty="0"/>
            <a:t>Act</a:t>
          </a:r>
        </a:p>
      </dgm:t>
    </dgm:pt>
    <dgm:pt modelId="{4ED16E6A-6574-4B7C-908A-A6AB8D1A594D}" type="parTrans" cxnId="{7043A422-9B35-442B-BF6C-3493BB860FE3}">
      <dgm:prSet/>
      <dgm:spPr/>
      <dgm:t>
        <a:bodyPr/>
        <a:lstStyle/>
        <a:p>
          <a:endParaRPr lang="en-US"/>
        </a:p>
      </dgm:t>
    </dgm:pt>
    <dgm:pt modelId="{85AAAE31-1A94-4020-A43A-F6227F30EE89}" type="sibTrans" cxnId="{7043A422-9B35-442B-BF6C-3493BB860FE3}">
      <dgm:prSet/>
      <dgm:spPr/>
      <dgm:t>
        <a:bodyPr/>
        <a:lstStyle/>
        <a:p>
          <a:endParaRPr lang="en-US"/>
        </a:p>
      </dgm:t>
    </dgm:pt>
    <dgm:pt modelId="{0CAE7069-39D0-4D49-8863-F8FBB44570AA}">
      <dgm:prSet phldrT="[Text]" custT="1">
        <dgm:style>
          <a:lnRef idx="3">
            <a:schemeClr val="lt1"/>
          </a:lnRef>
          <a:fillRef idx="1">
            <a:schemeClr val="accent5"/>
          </a:fillRef>
          <a:effectRef idx="1">
            <a:schemeClr val="accent5"/>
          </a:effectRef>
          <a:fontRef idx="minor">
            <a:schemeClr val="lt1"/>
          </a:fontRef>
        </dgm:style>
      </dgm:prSet>
      <dgm:spPr/>
      <dgm:t>
        <a:bodyPr/>
        <a:lstStyle/>
        <a:p>
          <a:r>
            <a:rPr lang="en-US" sz="1600" dirty="0"/>
            <a:t>Observe</a:t>
          </a:r>
        </a:p>
      </dgm:t>
    </dgm:pt>
    <dgm:pt modelId="{075F4019-8E50-4DC9-BA88-1AAA9F65EBF2}" type="parTrans" cxnId="{E192C6B7-A7DA-4345-90DC-1E0871FFFE48}">
      <dgm:prSet/>
      <dgm:spPr/>
      <dgm:t>
        <a:bodyPr/>
        <a:lstStyle/>
        <a:p>
          <a:endParaRPr lang="en-US"/>
        </a:p>
      </dgm:t>
    </dgm:pt>
    <dgm:pt modelId="{60BE0527-83FA-48FC-ACFA-F96873D9C43B}" type="sibTrans" cxnId="{E192C6B7-A7DA-4345-90DC-1E0871FFFE48}">
      <dgm:prSet/>
      <dgm:spPr/>
      <dgm:t>
        <a:bodyPr/>
        <a:lstStyle/>
        <a:p>
          <a:endParaRPr lang="en-US"/>
        </a:p>
      </dgm:t>
    </dgm:pt>
    <dgm:pt modelId="{D8449DE1-6057-4063-AB8D-E637F0BC53E6}">
      <dgm:prSet custT="1">
        <dgm:style>
          <a:lnRef idx="3">
            <a:schemeClr val="lt1"/>
          </a:lnRef>
          <a:fillRef idx="1">
            <a:schemeClr val="accent5"/>
          </a:fillRef>
          <a:effectRef idx="1">
            <a:schemeClr val="accent5"/>
          </a:effectRef>
          <a:fontRef idx="minor">
            <a:schemeClr val="lt1"/>
          </a:fontRef>
        </dgm:style>
      </dgm:prSet>
      <dgm:spPr/>
      <dgm:t>
        <a:bodyPr/>
        <a:lstStyle/>
        <a:p>
          <a:r>
            <a:rPr lang="en-US" sz="1600" dirty="0"/>
            <a:t>Observe</a:t>
          </a:r>
        </a:p>
      </dgm:t>
    </dgm:pt>
    <dgm:pt modelId="{2774DF43-459C-4939-B057-047CFB045C69}" type="parTrans" cxnId="{BA2D4CA0-A6D2-424D-82B6-4FB83009B93E}">
      <dgm:prSet/>
      <dgm:spPr/>
      <dgm:t>
        <a:bodyPr/>
        <a:lstStyle/>
        <a:p>
          <a:endParaRPr lang="en-US"/>
        </a:p>
      </dgm:t>
    </dgm:pt>
    <dgm:pt modelId="{AC00BEA9-FC2D-4EE9-89F3-E4E45057746B}" type="sibTrans" cxnId="{BA2D4CA0-A6D2-424D-82B6-4FB83009B93E}">
      <dgm:prSet/>
      <dgm:spPr/>
      <dgm:t>
        <a:bodyPr/>
        <a:lstStyle/>
        <a:p>
          <a:endParaRPr lang="en-US"/>
        </a:p>
      </dgm:t>
    </dgm:pt>
    <dgm:pt modelId="{13D4203D-4050-4A5C-BBCE-002464C08CFA}">
      <dgm:prSet custT="1"/>
      <dgm:spPr/>
      <dgm:t>
        <a:bodyPr/>
        <a:lstStyle/>
        <a:p>
          <a:r>
            <a:rPr lang="en-US" sz="1600" dirty="0"/>
            <a:t>Act</a:t>
          </a:r>
        </a:p>
      </dgm:t>
    </dgm:pt>
    <dgm:pt modelId="{3D97425D-CB3A-4530-B9BE-7D3F25B849B8}" type="parTrans" cxnId="{D583318A-D2D6-4737-8CAC-FCEAF89A5162}">
      <dgm:prSet/>
      <dgm:spPr/>
      <dgm:t>
        <a:bodyPr/>
        <a:lstStyle/>
        <a:p>
          <a:endParaRPr lang="en-US"/>
        </a:p>
      </dgm:t>
    </dgm:pt>
    <dgm:pt modelId="{8D15464A-625F-462E-A854-D0011D7E6550}" type="sibTrans" cxnId="{D583318A-D2D6-4737-8CAC-FCEAF89A5162}">
      <dgm:prSet/>
      <dgm:spPr/>
      <dgm:t>
        <a:bodyPr/>
        <a:lstStyle/>
        <a:p>
          <a:endParaRPr lang="en-US"/>
        </a:p>
      </dgm:t>
    </dgm:pt>
    <dgm:pt modelId="{B42DFA58-9817-4C85-9F5C-9523BD8CCBA0}">
      <dgm:prSet custT="1"/>
      <dgm:spPr>
        <a:solidFill>
          <a:srgbClr val="FFC000"/>
        </a:solidFill>
      </dgm:spPr>
      <dgm:t>
        <a:bodyPr/>
        <a:lstStyle/>
        <a:p>
          <a:r>
            <a:rPr lang="en-US" sz="1600" dirty="0"/>
            <a:t>Act</a:t>
          </a:r>
        </a:p>
      </dgm:t>
    </dgm:pt>
    <dgm:pt modelId="{5FC6CAA9-653B-4175-9A19-AE370139D709}" type="parTrans" cxnId="{EFFBE293-C117-40D9-AC8E-B3CFC89E8B19}">
      <dgm:prSet/>
      <dgm:spPr/>
      <dgm:t>
        <a:bodyPr/>
        <a:lstStyle/>
        <a:p>
          <a:endParaRPr lang="en-US"/>
        </a:p>
      </dgm:t>
    </dgm:pt>
    <dgm:pt modelId="{C4479F8E-1387-415D-A738-CEC60E32657D}" type="sibTrans" cxnId="{EFFBE293-C117-40D9-AC8E-B3CFC89E8B19}">
      <dgm:prSet/>
      <dgm:spPr/>
      <dgm:t>
        <a:bodyPr/>
        <a:lstStyle/>
        <a:p>
          <a:endParaRPr lang="en-US"/>
        </a:p>
      </dgm:t>
    </dgm:pt>
    <dgm:pt modelId="{4855D71D-50FC-4185-B16C-2B5E34ABB854}" type="pres">
      <dgm:prSet presAssocID="{8C09E629-5612-4DE4-B307-5DBC4935D20F}" presName="Name0" presStyleCnt="0">
        <dgm:presLayoutVars>
          <dgm:dir/>
          <dgm:animLvl val="lvl"/>
          <dgm:resizeHandles val="exact"/>
        </dgm:presLayoutVars>
      </dgm:prSet>
      <dgm:spPr/>
    </dgm:pt>
    <dgm:pt modelId="{7859DBF7-2D0F-49B7-818C-9EE9ABDDD9EE}" type="pres">
      <dgm:prSet presAssocID="{56392043-9B99-42FC-ADF1-7DFBFCA39AFE}" presName="parTxOnly" presStyleLbl="node1" presStyleIdx="0" presStyleCnt="5">
        <dgm:presLayoutVars>
          <dgm:chMax val="0"/>
          <dgm:chPref val="0"/>
          <dgm:bulletEnabled val="1"/>
        </dgm:presLayoutVars>
      </dgm:prSet>
      <dgm:spPr/>
    </dgm:pt>
    <dgm:pt modelId="{B10B5200-F2D3-490D-868D-C3C84B9D1DD3}" type="pres">
      <dgm:prSet presAssocID="{85AAAE31-1A94-4020-A43A-F6227F30EE89}" presName="parTxOnlySpace" presStyleCnt="0"/>
      <dgm:spPr/>
    </dgm:pt>
    <dgm:pt modelId="{CAAF1384-4506-49C4-A7CC-EAC98596EDF4}" type="pres">
      <dgm:prSet presAssocID="{0CAE7069-39D0-4D49-8863-F8FBB44570AA}" presName="parTxOnly" presStyleLbl="node1" presStyleIdx="1" presStyleCnt="5">
        <dgm:presLayoutVars>
          <dgm:chMax val="0"/>
          <dgm:chPref val="0"/>
          <dgm:bulletEnabled val="1"/>
        </dgm:presLayoutVars>
      </dgm:prSet>
      <dgm:spPr/>
    </dgm:pt>
    <dgm:pt modelId="{A6BA33FE-7D5A-4C18-A556-366C606A2F99}" type="pres">
      <dgm:prSet presAssocID="{60BE0527-83FA-48FC-ACFA-F96873D9C43B}" presName="parTxOnlySpace" presStyleCnt="0"/>
      <dgm:spPr/>
    </dgm:pt>
    <dgm:pt modelId="{0F71D6C4-A746-481D-BF33-37EB8353B851}" type="pres">
      <dgm:prSet presAssocID="{13D4203D-4050-4A5C-BBCE-002464C08CFA}" presName="parTxOnly" presStyleLbl="node1" presStyleIdx="2" presStyleCnt="5">
        <dgm:presLayoutVars>
          <dgm:chMax val="0"/>
          <dgm:chPref val="0"/>
          <dgm:bulletEnabled val="1"/>
        </dgm:presLayoutVars>
      </dgm:prSet>
      <dgm:spPr/>
    </dgm:pt>
    <dgm:pt modelId="{0EF19579-5763-4919-96C9-4659A11E101D}" type="pres">
      <dgm:prSet presAssocID="{8D15464A-625F-462E-A854-D0011D7E6550}" presName="parTxOnlySpace" presStyleCnt="0"/>
      <dgm:spPr/>
    </dgm:pt>
    <dgm:pt modelId="{17194B44-B5E5-4A4E-94BA-D8BCF3C015F6}" type="pres">
      <dgm:prSet presAssocID="{D8449DE1-6057-4063-AB8D-E637F0BC53E6}" presName="parTxOnly" presStyleLbl="node1" presStyleIdx="3" presStyleCnt="5">
        <dgm:presLayoutVars>
          <dgm:chMax val="0"/>
          <dgm:chPref val="0"/>
          <dgm:bulletEnabled val="1"/>
        </dgm:presLayoutVars>
      </dgm:prSet>
      <dgm:spPr/>
    </dgm:pt>
    <dgm:pt modelId="{0C8C8FBB-F27B-407D-A03A-6CFD6EBB4602}" type="pres">
      <dgm:prSet presAssocID="{AC00BEA9-FC2D-4EE9-89F3-E4E45057746B}" presName="parTxOnlySpace" presStyleCnt="0"/>
      <dgm:spPr/>
    </dgm:pt>
    <dgm:pt modelId="{A08D5CE7-3F16-4C40-827E-CC4D74A7A602}" type="pres">
      <dgm:prSet presAssocID="{B42DFA58-9817-4C85-9F5C-9523BD8CCBA0}" presName="parTxOnly" presStyleLbl="node1" presStyleIdx="4" presStyleCnt="5" custLinFactNeighborX="1">
        <dgm:presLayoutVars>
          <dgm:chMax val="0"/>
          <dgm:chPref val="0"/>
          <dgm:bulletEnabled val="1"/>
        </dgm:presLayoutVars>
      </dgm:prSet>
      <dgm:spPr/>
    </dgm:pt>
  </dgm:ptLst>
  <dgm:cxnLst>
    <dgm:cxn modelId="{7043A422-9B35-442B-BF6C-3493BB860FE3}" srcId="{8C09E629-5612-4DE4-B307-5DBC4935D20F}" destId="{56392043-9B99-42FC-ADF1-7DFBFCA39AFE}" srcOrd="0" destOrd="0" parTransId="{4ED16E6A-6574-4B7C-908A-A6AB8D1A594D}" sibTransId="{85AAAE31-1A94-4020-A43A-F6227F30EE89}"/>
    <dgm:cxn modelId="{7FE0A03D-37C9-4944-AE90-9979F2AF46EB}" type="presOf" srcId="{13D4203D-4050-4A5C-BBCE-002464C08CFA}" destId="{0F71D6C4-A746-481D-BF33-37EB8353B851}" srcOrd="0" destOrd="0" presId="urn:microsoft.com/office/officeart/2005/8/layout/chevron1"/>
    <dgm:cxn modelId="{82C0BB60-0632-4F9D-AAA1-F1D1062E98E4}" type="presOf" srcId="{D8449DE1-6057-4063-AB8D-E637F0BC53E6}" destId="{17194B44-B5E5-4A4E-94BA-D8BCF3C015F6}" srcOrd="0" destOrd="0" presId="urn:microsoft.com/office/officeart/2005/8/layout/chevron1"/>
    <dgm:cxn modelId="{D583318A-D2D6-4737-8CAC-FCEAF89A5162}" srcId="{8C09E629-5612-4DE4-B307-5DBC4935D20F}" destId="{13D4203D-4050-4A5C-BBCE-002464C08CFA}" srcOrd="2" destOrd="0" parTransId="{3D97425D-CB3A-4530-B9BE-7D3F25B849B8}" sibTransId="{8D15464A-625F-462E-A854-D0011D7E6550}"/>
    <dgm:cxn modelId="{EFFBE293-C117-40D9-AC8E-B3CFC89E8B19}" srcId="{8C09E629-5612-4DE4-B307-5DBC4935D20F}" destId="{B42DFA58-9817-4C85-9F5C-9523BD8CCBA0}" srcOrd="4" destOrd="0" parTransId="{5FC6CAA9-653B-4175-9A19-AE370139D709}" sibTransId="{C4479F8E-1387-415D-A738-CEC60E32657D}"/>
    <dgm:cxn modelId="{BA2D4CA0-A6D2-424D-82B6-4FB83009B93E}" srcId="{8C09E629-5612-4DE4-B307-5DBC4935D20F}" destId="{D8449DE1-6057-4063-AB8D-E637F0BC53E6}" srcOrd="3" destOrd="0" parTransId="{2774DF43-459C-4939-B057-047CFB045C69}" sibTransId="{AC00BEA9-FC2D-4EE9-89F3-E4E45057746B}"/>
    <dgm:cxn modelId="{508598A9-24CD-4374-812C-06A74374B47D}" type="presOf" srcId="{0CAE7069-39D0-4D49-8863-F8FBB44570AA}" destId="{CAAF1384-4506-49C4-A7CC-EAC98596EDF4}" srcOrd="0" destOrd="0" presId="urn:microsoft.com/office/officeart/2005/8/layout/chevron1"/>
    <dgm:cxn modelId="{E192C6B7-A7DA-4345-90DC-1E0871FFFE48}" srcId="{8C09E629-5612-4DE4-B307-5DBC4935D20F}" destId="{0CAE7069-39D0-4D49-8863-F8FBB44570AA}" srcOrd="1" destOrd="0" parTransId="{075F4019-8E50-4DC9-BA88-1AAA9F65EBF2}" sibTransId="{60BE0527-83FA-48FC-ACFA-F96873D9C43B}"/>
    <dgm:cxn modelId="{A0C65EB8-AA38-4109-A282-14D78FED54B9}" type="presOf" srcId="{8C09E629-5612-4DE4-B307-5DBC4935D20F}" destId="{4855D71D-50FC-4185-B16C-2B5E34ABB854}" srcOrd="0" destOrd="0" presId="urn:microsoft.com/office/officeart/2005/8/layout/chevron1"/>
    <dgm:cxn modelId="{A1EBD7D7-9705-4DEB-92F4-019F6AF04B48}" type="presOf" srcId="{B42DFA58-9817-4C85-9F5C-9523BD8CCBA0}" destId="{A08D5CE7-3F16-4C40-827E-CC4D74A7A602}" srcOrd="0" destOrd="0" presId="urn:microsoft.com/office/officeart/2005/8/layout/chevron1"/>
    <dgm:cxn modelId="{ABC920E1-BE72-47C4-8328-52E6AFB894BB}" type="presOf" srcId="{56392043-9B99-42FC-ADF1-7DFBFCA39AFE}" destId="{7859DBF7-2D0F-49B7-818C-9EE9ABDDD9EE}" srcOrd="0" destOrd="0" presId="urn:microsoft.com/office/officeart/2005/8/layout/chevron1"/>
    <dgm:cxn modelId="{0425CC22-B18C-4761-A226-5101FBAE14C2}" type="presParOf" srcId="{4855D71D-50FC-4185-B16C-2B5E34ABB854}" destId="{7859DBF7-2D0F-49B7-818C-9EE9ABDDD9EE}" srcOrd="0" destOrd="0" presId="urn:microsoft.com/office/officeart/2005/8/layout/chevron1"/>
    <dgm:cxn modelId="{002DA890-E152-4128-8583-10FE5A785AE9}" type="presParOf" srcId="{4855D71D-50FC-4185-B16C-2B5E34ABB854}" destId="{B10B5200-F2D3-490D-868D-C3C84B9D1DD3}" srcOrd="1" destOrd="0" presId="urn:microsoft.com/office/officeart/2005/8/layout/chevron1"/>
    <dgm:cxn modelId="{2C46A5E9-D96A-45FB-A006-CB27A6125CF7}" type="presParOf" srcId="{4855D71D-50FC-4185-B16C-2B5E34ABB854}" destId="{CAAF1384-4506-49C4-A7CC-EAC98596EDF4}" srcOrd="2" destOrd="0" presId="urn:microsoft.com/office/officeart/2005/8/layout/chevron1"/>
    <dgm:cxn modelId="{1AB9FF4E-3BD2-4E6B-8949-837C526B5975}" type="presParOf" srcId="{4855D71D-50FC-4185-B16C-2B5E34ABB854}" destId="{A6BA33FE-7D5A-4C18-A556-366C606A2F99}" srcOrd="3" destOrd="0" presId="urn:microsoft.com/office/officeart/2005/8/layout/chevron1"/>
    <dgm:cxn modelId="{3AA2BE8E-1D06-49B7-9E1B-A44874939709}" type="presParOf" srcId="{4855D71D-50FC-4185-B16C-2B5E34ABB854}" destId="{0F71D6C4-A746-481D-BF33-37EB8353B851}" srcOrd="4" destOrd="0" presId="urn:microsoft.com/office/officeart/2005/8/layout/chevron1"/>
    <dgm:cxn modelId="{3C0EB157-8E40-43C9-AE32-32FDE1A75990}" type="presParOf" srcId="{4855D71D-50FC-4185-B16C-2B5E34ABB854}" destId="{0EF19579-5763-4919-96C9-4659A11E101D}" srcOrd="5" destOrd="0" presId="urn:microsoft.com/office/officeart/2005/8/layout/chevron1"/>
    <dgm:cxn modelId="{F12DD0A0-6A32-45E2-86E4-B9ECB29718A1}" type="presParOf" srcId="{4855D71D-50FC-4185-B16C-2B5E34ABB854}" destId="{17194B44-B5E5-4A4E-94BA-D8BCF3C015F6}" srcOrd="6" destOrd="0" presId="urn:microsoft.com/office/officeart/2005/8/layout/chevron1"/>
    <dgm:cxn modelId="{F13C72D9-A618-4AC1-B84D-E3E169845425}" type="presParOf" srcId="{4855D71D-50FC-4185-B16C-2B5E34ABB854}" destId="{0C8C8FBB-F27B-407D-A03A-6CFD6EBB4602}" srcOrd="7" destOrd="0" presId="urn:microsoft.com/office/officeart/2005/8/layout/chevron1"/>
    <dgm:cxn modelId="{DCB59BD9-CEAD-45DD-B7E2-B47B776E7047}" type="presParOf" srcId="{4855D71D-50FC-4185-B16C-2B5E34ABB854}" destId="{A08D5CE7-3F16-4C40-827E-CC4D74A7A602}"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CB35F0-DD7C-44B7-A5EE-FA5F074BB79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9331C5-3173-479A-991A-130DE1C12DC1}">
      <dgm:prSet custT="1"/>
      <dgm:spPr/>
      <dgm:t>
        <a:bodyPr/>
        <a:lstStyle/>
        <a:p>
          <a:r>
            <a:rPr lang="en-US" sz="1800" dirty="0"/>
            <a:t>No Uncertainty</a:t>
          </a:r>
        </a:p>
      </dgm:t>
    </dgm:pt>
    <dgm:pt modelId="{FB5829C9-BCE3-4442-951E-C2C9542065F6}" type="parTrans" cxnId="{8C2E26C2-0238-4D88-856A-972958EA1005}">
      <dgm:prSet/>
      <dgm:spPr/>
      <dgm:t>
        <a:bodyPr/>
        <a:lstStyle/>
        <a:p>
          <a:endParaRPr lang="en-US"/>
        </a:p>
      </dgm:t>
    </dgm:pt>
    <dgm:pt modelId="{B0DEE2C9-A5A9-485E-AD79-939446786DF5}" type="sibTrans" cxnId="{8C2E26C2-0238-4D88-856A-972958EA1005}">
      <dgm:prSet/>
      <dgm:spPr/>
      <dgm:t>
        <a:bodyPr/>
        <a:lstStyle/>
        <a:p>
          <a:endParaRPr lang="en-US"/>
        </a:p>
      </dgm:t>
    </dgm:pt>
    <mc:AlternateContent xmlns:mc="http://schemas.openxmlformats.org/markup-compatibility/2006" xmlns:a14="http://schemas.microsoft.com/office/drawing/2010/main">
      <mc:Choice Requires="a14">
        <dgm:pt modelId="{7830783F-9F12-4D05-BAAA-4021C7065760}">
          <dgm:prSet custT="1"/>
          <dgm:spPr/>
          <dgm:t>
            <a:bodyPr/>
            <a:lstStyle/>
            <a:p>
              <a:pPr/>
              <a:r>
                <a:rPr lang="en-US" sz="1800" dirty="0"/>
                <a:t>Deterministic actions with known transition model</a:t>
              </a:r>
              <a:br>
                <a:rPr lang="en-US" sz="1800" dirty="0"/>
              </a:b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𝑅𝑒𝑠𝑢𝑙𝑡</m:t>
                    </m:r>
                    <m:d>
                      <m:dPr>
                        <m:ctrlPr>
                          <a:rPr lang="en-US" sz="1800" b="0" i="1" smtClean="0">
                            <a:latin typeface="Cambria Math" panose="02040503050406030204" pitchFamily="18" charset="0"/>
                          </a:rPr>
                        </m:ctrlPr>
                      </m:dPr>
                      <m:e>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𝑠</m:t>
                            </m:r>
                          </m:e>
                          <m:sub>
                            <m:r>
                              <a:rPr lang="en-US" sz="1800" b="0" i="1" smtClean="0">
                                <a:latin typeface="Cambria Math" panose="02040503050406030204" pitchFamily="18" charset="0"/>
                              </a:rPr>
                              <m:t>1</m:t>
                            </m:r>
                          </m:sub>
                        </m:sSub>
                        <m:r>
                          <a:rPr lang="en-US" sz="1800" b="0" i="1" smtClean="0">
                            <a:latin typeface="Cambria Math" panose="02040503050406030204" pitchFamily="18" charset="0"/>
                          </a:rPr>
                          <m:t>,</m:t>
                        </m:r>
                        <m:r>
                          <a:rPr lang="en-US" sz="1800" b="0" i="1" smtClean="0">
                            <a:latin typeface="Cambria Math" panose="02040503050406030204" pitchFamily="18" charset="0"/>
                          </a:rPr>
                          <m:t>𝑎</m:t>
                        </m:r>
                      </m:e>
                    </m:d>
                    <m:r>
                      <a:rPr lang="en-US" sz="1800" b="0" i="1" smtClean="0">
                        <a:latin typeface="Cambria Math" panose="02040503050406030204" pitchFamily="18" charset="0"/>
                      </a:rPr>
                      <m:t>=</m:t>
                    </m:r>
                    <m:sSub>
                      <m:sSubPr>
                        <m:ctrlPr>
                          <a:rPr lang="en-US" sz="1800" i="1">
                            <a:latin typeface="Cambria Math" panose="02040503050406030204" pitchFamily="18" charset="0"/>
                          </a:rPr>
                        </m:ctrlPr>
                      </m:sSubPr>
                      <m:e>
                        <m:r>
                          <a:rPr lang="en-US" sz="1800" i="1">
                            <a:latin typeface="Cambria Math" panose="02040503050406030204" pitchFamily="18" charset="0"/>
                          </a:rPr>
                          <m:t>𝑠</m:t>
                        </m:r>
                      </m:e>
                      <m:sub>
                        <m:r>
                          <a:rPr lang="en-US" sz="1800" b="0" i="1" smtClean="0">
                            <a:latin typeface="Cambria Math" panose="02040503050406030204" pitchFamily="18" charset="0"/>
                          </a:rPr>
                          <m:t>4</m:t>
                        </m:r>
                      </m:sub>
                    </m:sSub>
                  </m:oMath>
                </m:oMathPara>
              </a14:m>
              <a:endParaRPr lang="en-US" sz="1800" dirty="0"/>
            </a:p>
          </dgm:t>
        </dgm:pt>
      </mc:Choice>
      <mc:Fallback xmlns="">
        <dgm:pt modelId="{7830783F-9F12-4D05-BAAA-4021C7065760}">
          <dgm:prSet custT="1"/>
          <dgm:spPr/>
          <dgm:t>
            <a:bodyPr/>
            <a:lstStyle/>
            <a:p>
              <a:r>
                <a:rPr lang="en-US" sz="1800" dirty="0"/>
                <a:t>Deterministic actions with known transition model</a:t>
              </a:r>
              <a:br>
                <a:rPr lang="en-US" sz="1800" dirty="0"/>
              </a:br>
              <a:r>
                <a:rPr lang="en-US" sz="1800" b="0" i="0">
                  <a:latin typeface="Cambria Math" panose="02040503050406030204" pitchFamily="18" charset="0"/>
                </a:rPr>
                <a:t>𝑅𝑒𝑠𝑢𝑙𝑡(𝑠_1,𝑎)=</a:t>
              </a:r>
              <a:r>
                <a:rPr lang="en-US" sz="1800" i="0">
                  <a:latin typeface="Cambria Math" panose="02040503050406030204" pitchFamily="18" charset="0"/>
                </a:rPr>
                <a:t>𝑠_</a:t>
              </a:r>
              <a:r>
                <a:rPr lang="en-US" sz="1800" b="0" i="0">
                  <a:latin typeface="Cambria Math" panose="02040503050406030204" pitchFamily="18" charset="0"/>
                </a:rPr>
                <a:t>4</a:t>
              </a:r>
              <a:endParaRPr lang="en-US" sz="1800" dirty="0"/>
            </a:p>
          </dgm:t>
        </dgm:pt>
      </mc:Fallback>
    </mc:AlternateContent>
    <dgm:pt modelId="{726606B3-11A0-4651-B4CC-860830C1F0EB}" type="parTrans" cxnId="{08CE92E4-9B06-41DE-83CC-15BCC88653FA}">
      <dgm:prSet/>
      <dgm:spPr/>
      <dgm:t>
        <a:bodyPr/>
        <a:lstStyle/>
        <a:p>
          <a:endParaRPr lang="en-US"/>
        </a:p>
      </dgm:t>
    </dgm:pt>
    <dgm:pt modelId="{EC91F9A7-770B-4D17-ACE1-43AD505FAC78}" type="sibTrans" cxnId="{08CE92E4-9B06-41DE-83CC-15BCC88653FA}">
      <dgm:prSet/>
      <dgm:spPr/>
      <dgm:t>
        <a:bodyPr/>
        <a:lstStyle/>
        <a:p>
          <a:endParaRPr lang="en-US"/>
        </a:p>
      </dgm:t>
    </dgm:pt>
    <dgm:pt modelId="{F0335D94-D374-41AD-8817-3F88B24B6920}">
      <dgm:prSet custT="1"/>
      <dgm:spPr/>
      <dgm:t>
        <a:bodyPr/>
        <a:lstStyle/>
        <a:p>
          <a:r>
            <a:rPr lang="en-US" sz="1800" dirty="0"/>
            <a:t>Full observability (we have sensors to see the whole environment)</a:t>
          </a:r>
        </a:p>
      </dgm:t>
    </dgm:pt>
    <dgm:pt modelId="{C5C3229C-26EA-4C2B-ADF5-8CE31BFD2B56}" type="parTrans" cxnId="{7C040ABF-F808-4E1A-BCE9-29A065211413}">
      <dgm:prSet/>
      <dgm:spPr/>
      <dgm:t>
        <a:bodyPr/>
        <a:lstStyle/>
        <a:p>
          <a:endParaRPr lang="en-US"/>
        </a:p>
      </dgm:t>
    </dgm:pt>
    <dgm:pt modelId="{DC5FFA83-1564-44FE-A05D-DEC072FB324A}" type="sibTrans" cxnId="{7C040ABF-F808-4E1A-BCE9-29A065211413}">
      <dgm:prSet/>
      <dgm:spPr/>
      <dgm:t>
        <a:bodyPr/>
        <a:lstStyle/>
        <a:p>
          <a:endParaRPr lang="en-US"/>
        </a:p>
      </dgm:t>
    </dgm:pt>
    <dgm:pt modelId="{A474BE47-4AC3-4F4F-A58E-4DCA74DCFC50}" type="pres">
      <dgm:prSet presAssocID="{C4CB35F0-DD7C-44B7-A5EE-FA5F074BB79A}" presName="Name0" presStyleCnt="0">
        <dgm:presLayoutVars>
          <dgm:dir/>
          <dgm:animLvl val="lvl"/>
          <dgm:resizeHandles val="exact"/>
        </dgm:presLayoutVars>
      </dgm:prSet>
      <dgm:spPr/>
    </dgm:pt>
    <dgm:pt modelId="{4F716255-B208-4099-8B7B-F8286980C794}" type="pres">
      <dgm:prSet presAssocID="{B09331C5-3173-479A-991A-130DE1C12DC1}" presName="composite" presStyleCnt="0"/>
      <dgm:spPr/>
    </dgm:pt>
    <dgm:pt modelId="{7AB49BB4-A94C-41D3-94D4-8DEFEB2DB72C}" type="pres">
      <dgm:prSet presAssocID="{B09331C5-3173-479A-991A-130DE1C12DC1}" presName="parTx" presStyleLbl="alignNode1" presStyleIdx="0" presStyleCnt="1">
        <dgm:presLayoutVars>
          <dgm:chMax val="0"/>
          <dgm:chPref val="0"/>
          <dgm:bulletEnabled val="1"/>
        </dgm:presLayoutVars>
      </dgm:prSet>
      <dgm:spPr/>
    </dgm:pt>
    <dgm:pt modelId="{75826E61-882F-4E42-B2DE-53BD198C8B82}" type="pres">
      <dgm:prSet presAssocID="{B09331C5-3173-479A-991A-130DE1C12DC1}" presName="desTx" presStyleLbl="alignAccFollowNode1" presStyleIdx="0" presStyleCnt="1">
        <dgm:presLayoutVars>
          <dgm:bulletEnabled val="1"/>
        </dgm:presLayoutVars>
      </dgm:prSet>
      <dgm:spPr/>
    </dgm:pt>
  </dgm:ptLst>
  <dgm:cxnLst>
    <dgm:cxn modelId="{9DF7D512-55FA-41AD-8A0A-4993F081FA96}" type="presOf" srcId="{C4CB35F0-DD7C-44B7-A5EE-FA5F074BB79A}" destId="{A474BE47-4AC3-4F4F-A58E-4DCA74DCFC50}" srcOrd="0" destOrd="0" presId="urn:microsoft.com/office/officeart/2005/8/layout/hList1"/>
    <dgm:cxn modelId="{F7199764-38BE-4EE6-979C-5C83910F2A20}" type="presOf" srcId="{B09331C5-3173-479A-991A-130DE1C12DC1}" destId="{7AB49BB4-A94C-41D3-94D4-8DEFEB2DB72C}" srcOrd="0" destOrd="0" presId="urn:microsoft.com/office/officeart/2005/8/layout/hList1"/>
    <dgm:cxn modelId="{3B809D72-991F-4357-B1CB-1A73E0D4BC93}" type="presOf" srcId="{7830783F-9F12-4D05-BAAA-4021C7065760}" destId="{75826E61-882F-4E42-B2DE-53BD198C8B82}" srcOrd="0" destOrd="0" presId="urn:microsoft.com/office/officeart/2005/8/layout/hList1"/>
    <dgm:cxn modelId="{64E6F553-7D23-488F-9FAC-DC596BD9BB59}" type="presOf" srcId="{F0335D94-D374-41AD-8817-3F88B24B6920}" destId="{75826E61-882F-4E42-B2DE-53BD198C8B82}" srcOrd="0" destOrd="1" presId="urn:microsoft.com/office/officeart/2005/8/layout/hList1"/>
    <dgm:cxn modelId="{7C040ABF-F808-4E1A-BCE9-29A065211413}" srcId="{B09331C5-3173-479A-991A-130DE1C12DC1}" destId="{F0335D94-D374-41AD-8817-3F88B24B6920}" srcOrd="1" destOrd="0" parTransId="{C5C3229C-26EA-4C2B-ADF5-8CE31BFD2B56}" sibTransId="{DC5FFA83-1564-44FE-A05D-DEC072FB324A}"/>
    <dgm:cxn modelId="{8C2E26C2-0238-4D88-856A-972958EA1005}" srcId="{C4CB35F0-DD7C-44B7-A5EE-FA5F074BB79A}" destId="{B09331C5-3173-479A-991A-130DE1C12DC1}" srcOrd="0" destOrd="0" parTransId="{FB5829C9-BCE3-4442-951E-C2C9542065F6}" sibTransId="{B0DEE2C9-A5A9-485E-AD79-939446786DF5}"/>
    <dgm:cxn modelId="{08CE92E4-9B06-41DE-83CC-15BCC88653FA}" srcId="{B09331C5-3173-479A-991A-130DE1C12DC1}" destId="{7830783F-9F12-4D05-BAAA-4021C7065760}" srcOrd="0" destOrd="0" parTransId="{726606B3-11A0-4651-B4CC-860830C1F0EB}" sibTransId="{EC91F9A7-770B-4D17-ACE1-43AD505FAC78}"/>
    <dgm:cxn modelId="{BCFC57D9-065A-419B-A19A-801121FE42A3}" type="presParOf" srcId="{A474BE47-4AC3-4F4F-A58E-4DCA74DCFC50}" destId="{4F716255-B208-4099-8B7B-F8286980C794}" srcOrd="0" destOrd="0" presId="urn:microsoft.com/office/officeart/2005/8/layout/hList1"/>
    <dgm:cxn modelId="{A6DD11C1-FCC1-4ECB-B5C5-17028639224F}" type="presParOf" srcId="{4F716255-B208-4099-8B7B-F8286980C794}" destId="{7AB49BB4-A94C-41D3-94D4-8DEFEB2DB72C}" srcOrd="0" destOrd="0" presId="urn:microsoft.com/office/officeart/2005/8/layout/hList1"/>
    <dgm:cxn modelId="{77FE4B48-19A1-4837-AA93-74A7B27413DD}" type="presParOf" srcId="{4F716255-B208-4099-8B7B-F8286980C794}" destId="{75826E61-882F-4E42-B2DE-53BD198C8B8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CB35F0-DD7C-44B7-A5EE-FA5F074BB79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9331C5-3173-479A-991A-130DE1C12DC1}">
      <dgm:prSet custT="1"/>
      <dgm:spPr/>
      <dgm:t>
        <a:bodyPr/>
        <a:lstStyle/>
        <a:p>
          <a:r>
            <a:rPr lang="en-US" sz="1800" dirty="0"/>
            <a:t>No Uncertainty</a:t>
          </a:r>
        </a:p>
      </dgm:t>
    </dgm:pt>
    <dgm:pt modelId="{FB5829C9-BCE3-4442-951E-C2C9542065F6}" type="parTrans" cxnId="{8C2E26C2-0238-4D88-856A-972958EA1005}">
      <dgm:prSet/>
      <dgm:spPr/>
      <dgm:t>
        <a:bodyPr/>
        <a:lstStyle/>
        <a:p>
          <a:endParaRPr lang="en-US"/>
        </a:p>
      </dgm:t>
    </dgm:pt>
    <dgm:pt modelId="{B0DEE2C9-A5A9-485E-AD79-939446786DF5}" type="sibTrans" cxnId="{8C2E26C2-0238-4D88-856A-972958EA1005}">
      <dgm:prSet/>
      <dgm:spPr/>
      <dgm:t>
        <a:bodyPr/>
        <a:lstStyle/>
        <a:p>
          <a:endParaRPr lang="en-US"/>
        </a:p>
      </dgm:t>
    </dgm:pt>
    <dgm:pt modelId="{7830783F-9F12-4D05-BAAA-4021C7065760}">
      <dgm:prSet custT="1"/>
      <dgm:spPr>
        <a:blipFill>
          <a:blip xmlns:r="http://schemas.openxmlformats.org/officeDocument/2006/relationships" r:embed="rId1"/>
          <a:stretch>
            <a:fillRect l="-1847"/>
          </a:stretch>
        </a:blipFill>
      </dgm:spPr>
      <dgm:t>
        <a:bodyPr/>
        <a:lstStyle/>
        <a:p>
          <a:r>
            <a:rPr lang="en-US">
              <a:noFill/>
            </a:rPr>
            <a:t> </a:t>
          </a:r>
        </a:p>
      </dgm:t>
    </dgm:pt>
    <dgm:pt modelId="{726606B3-11A0-4651-B4CC-860830C1F0EB}" type="parTrans" cxnId="{08CE92E4-9B06-41DE-83CC-15BCC88653FA}">
      <dgm:prSet/>
      <dgm:spPr/>
      <dgm:t>
        <a:bodyPr/>
        <a:lstStyle/>
        <a:p>
          <a:endParaRPr lang="en-US"/>
        </a:p>
      </dgm:t>
    </dgm:pt>
    <dgm:pt modelId="{EC91F9A7-770B-4D17-ACE1-43AD505FAC78}" type="sibTrans" cxnId="{08CE92E4-9B06-41DE-83CC-15BCC88653FA}">
      <dgm:prSet/>
      <dgm:spPr/>
      <dgm:t>
        <a:bodyPr/>
        <a:lstStyle/>
        <a:p>
          <a:endParaRPr lang="en-US"/>
        </a:p>
      </dgm:t>
    </dgm:pt>
    <dgm:pt modelId="{F0335D94-D374-41AD-8817-3F88B24B6920}">
      <dgm:prSet custT="1"/>
      <dgm:spPr/>
      <dgm:t>
        <a:bodyPr/>
        <a:lstStyle/>
        <a:p>
          <a:r>
            <a:rPr lang="en-US">
              <a:noFill/>
            </a:rPr>
            <a:t> </a:t>
          </a:r>
        </a:p>
      </dgm:t>
    </dgm:pt>
    <dgm:pt modelId="{C5C3229C-26EA-4C2B-ADF5-8CE31BFD2B56}" type="parTrans" cxnId="{7C040ABF-F808-4E1A-BCE9-29A065211413}">
      <dgm:prSet/>
      <dgm:spPr/>
      <dgm:t>
        <a:bodyPr/>
        <a:lstStyle/>
        <a:p>
          <a:endParaRPr lang="en-US"/>
        </a:p>
      </dgm:t>
    </dgm:pt>
    <dgm:pt modelId="{DC5FFA83-1564-44FE-A05D-DEC072FB324A}" type="sibTrans" cxnId="{7C040ABF-F808-4E1A-BCE9-29A065211413}">
      <dgm:prSet/>
      <dgm:spPr/>
      <dgm:t>
        <a:bodyPr/>
        <a:lstStyle/>
        <a:p>
          <a:endParaRPr lang="en-US"/>
        </a:p>
      </dgm:t>
    </dgm:pt>
    <dgm:pt modelId="{A474BE47-4AC3-4F4F-A58E-4DCA74DCFC50}" type="pres">
      <dgm:prSet presAssocID="{C4CB35F0-DD7C-44B7-A5EE-FA5F074BB79A}" presName="Name0" presStyleCnt="0">
        <dgm:presLayoutVars>
          <dgm:dir/>
          <dgm:animLvl val="lvl"/>
          <dgm:resizeHandles val="exact"/>
        </dgm:presLayoutVars>
      </dgm:prSet>
      <dgm:spPr/>
    </dgm:pt>
    <dgm:pt modelId="{4F716255-B208-4099-8B7B-F8286980C794}" type="pres">
      <dgm:prSet presAssocID="{B09331C5-3173-479A-991A-130DE1C12DC1}" presName="composite" presStyleCnt="0"/>
      <dgm:spPr/>
    </dgm:pt>
    <dgm:pt modelId="{7AB49BB4-A94C-41D3-94D4-8DEFEB2DB72C}" type="pres">
      <dgm:prSet presAssocID="{B09331C5-3173-479A-991A-130DE1C12DC1}" presName="parTx" presStyleLbl="alignNode1" presStyleIdx="0" presStyleCnt="1">
        <dgm:presLayoutVars>
          <dgm:chMax val="0"/>
          <dgm:chPref val="0"/>
          <dgm:bulletEnabled val="1"/>
        </dgm:presLayoutVars>
      </dgm:prSet>
      <dgm:spPr/>
    </dgm:pt>
    <dgm:pt modelId="{75826E61-882F-4E42-B2DE-53BD198C8B82}" type="pres">
      <dgm:prSet presAssocID="{B09331C5-3173-479A-991A-130DE1C12DC1}" presName="desTx" presStyleLbl="alignAccFollowNode1" presStyleIdx="0" presStyleCnt="1">
        <dgm:presLayoutVars>
          <dgm:bulletEnabled val="1"/>
        </dgm:presLayoutVars>
      </dgm:prSet>
      <dgm:spPr/>
    </dgm:pt>
  </dgm:ptLst>
  <dgm:cxnLst>
    <dgm:cxn modelId="{9DF7D512-55FA-41AD-8A0A-4993F081FA96}" type="presOf" srcId="{C4CB35F0-DD7C-44B7-A5EE-FA5F074BB79A}" destId="{A474BE47-4AC3-4F4F-A58E-4DCA74DCFC50}" srcOrd="0" destOrd="0" presId="urn:microsoft.com/office/officeart/2005/8/layout/hList1"/>
    <dgm:cxn modelId="{F7199764-38BE-4EE6-979C-5C83910F2A20}" type="presOf" srcId="{B09331C5-3173-479A-991A-130DE1C12DC1}" destId="{7AB49BB4-A94C-41D3-94D4-8DEFEB2DB72C}" srcOrd="0" destOrd="0" presId="urn:microsoft.com/office/officeart/2005/8/layout/hList1"/>
    <dgm:cxn modelId="{3B809D72-991F-4357-B1CB-1A73E0D4BC93}" type="presOf" srcId="{7830783F-9F12-4D05-BAAA-4021C7065760}" destId="{75826E61-882F-4E42-B2DE-53BD198C8B82}" srcOrd="0" destOrd="0" presId="urn:microsoft.com/office/officeart/2005/8/layout/hList1"/>
    <dgm:cxn modelId="{64E6F553-7D23-488F-9FAC-DC596BD9BB59}" type="presOf" srcId="{F0335D94-D374-41AD-8817-3F88B24B6920}" destId="{75826E61-882F-4E42-B2DE-53BD198C8B82}" srcOrd="0" destOrd="1" presId="urn:microsoft.com/office/officeart/2005/8/layout/hList1"/>
    <dgm:cxn modelId="{7C040ABF-F808-4E1A-BCE9-29A065211413}" srcId="{B09331C5-3173-479A-991A-130DE1C12DC1}" destId="{F0335D94-D374-41AD-8817-3F88B24B6920}" srcOrd="1" destOrd="0" parTransId="{C5C3229C-26EA-4C2B-ADF5-8CE31BFD2B56}" sibTransId="{DC5FFA83-1564-44FE-A05D-DEC072FB324A}"/>
    <dgm:cxn modelId="{8C2E26C2-0238-4D88-856A-972958EA1005}" srcId="{C4CB35F0-DD7C-44B7-A5EE-FA5F074BB79A}" destId="{B09331C5-3173-479A-991A-130DE1C12DC1}" srcOrd="0" destOrd="0" parTransId="{FB5829C9-BCE3-4442-951E-C2C9542065F6}" sibTransId="{B0DEE2C9-A5A9-485E-AD79-939446786DF5}"/>
    <dgm:cxn modelId="{08CE92E4-9B06-41DE-83CC-15BCC88653FA}" srcId="{B09331C5-3173-479A-991A-130DE1C12DC1}" destId="{7830783F-9F12-4D05-BAAA-4021C7065760}" srcOrd="0" destOrd="0" parTransId="{726606B3-11A0-4651-B4CC-860830C1F0EB}" sibTransId="{EC91F9A7-770B-4D17-ACE1-43AD505FAC78}"/>
    <dgm:cxn modelId="{BCFC57D9-065A-419B-A19A-801121FE42A3}" type="presParOf" srcId="{A474BE47-4AC3-4F4F-A58E-4DCA74DCFC50}" destId="{4F716255-B208-4099-8B7B-F8286980C794}" srcOrd="0" destOrd="0" presId="urn:microsoft.com/office/officeart/2005/8/layout/hList1"/>
    <dgm:cxn modelId="{A6DD11C1-FCC1-4ECB-B5C5-17028639224F}" type="presParOf" srcId="{4F716255-B208-4099-8B7B-F8286980C794}" destId="{7AB49BB4-A94C-41D3-94D4-8DEFEB2DB72C}" srcOrd="0" destOrd="0" presId="urn:microsoft.com/office/officeart/2005/8/layout/hList1"/>
    <dgm:cxn modelId="{77FE4B48-19A1-4837-AA93-74A7B27413DD}" type="presParOf" srcId="{4F716255-B208-4099-8B7B-F8286980C794}" destId="{75826E61-882F-4E42-B2DE-53BD198C8B8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mc:AlternateContent xmlns:mc="http://schemas.openxmlformats.org/markup-compatibility/2006" xmlns:a14="http://schemas.microsoft.com/office/drawing/2010/main">
      <mc:Choice Requires="a14">
        <dgm:pt modelId="{79BFA5E0-4D2C-4D43-9577-F4680DC313F7}">
          <dgm:prSet phldrT="[Text]" custT="1"/>
          <dgm:spPr/>
          <dgm:t>
            <a:bodyPr/>
            <a:lstStyle/>
            <a:p>
              <a:r>
                <a:rPr lang="en-US" sz="1400" dirty="0"/>
                <a:t>Prediction for action </a:t>
              </a:r>
              <a14:m>
                <m:oMath xmlns:m="http://schemas.openxmlformats.org/officeDocument/2006/math">
                  <m:r>
                    <a:rPr lang="en-US" sz="1400" i="1" dirty="0" smtClean="0">
                      <a:latin typeface="Cambria Math" panose="02040503050406030204" pitchFamily="18" charset="0"/>
                    </a:rPr>
                    <m:t>𝑎</m:t>
                  </m:r>
                </m:oMath>
              </a14:m>
              <a:endParaRPr lang="en-US" sz="1400" dirty="0"/>
            </a:p>
          </dgm:t>
        </dgm:pt>
      </mc:Choice>
      <mc:Fallback xmlns="">
        <dgm:pt modelId="{79BFA5E0-4D2C-4D43-9577-F4680DC313F7}">
          <dgm:prSet phldrT="[Text]" custT="1"/>
          <dgm:spPr/>
          <dgm:t>
            <a:bodyPr/>
            <a:lstStyle/>
            <a:p>
              <a:r>
                <a:rPr lang="en-US" sz="1400" dirty="0"/>
                <a:t>Prediction for action </a:t>
              </a:r>
              <a:r>
                <a:rPr lang="en-US" sz="1400" i="0" dirty="0">
                  <a:latin typeface="Cambria Math" panose="02040503050406030204" pitchFamily="18" charset="0"/>
                </a:rPr>
                <a:t>𝑎</a:t>
              </a:r>
              <a:endParaRPr lang="en-US" sz="1400" dirty="0"/>
            </a:p>
          </dgm:t>
        </dgm:pt>
      </mc:Fallback>
    </mc:AlternateConten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mc:AlternateContent xmlns:mc="http://schemas.openxmlformats.org/markup-compatibility/2006" xmlns:a14="http://schemas.microsoft.com/office/drawing/2010/main">
      <mc:Choice Requires="a14">
        <dgm:pt modelId="{ECA75D4D-899A-4EE0-B16C-50091C22B8BD}">
          <dgm:prSet phldrT="[Text]" custT="1"/>
          <dgm:spPr/>
          <dgm:t>
            <a:bodyPr/>
            <a:lstStyle/>
            <a:p>
              <a:r>
                <a:rPr lang="en-US" sz="1400" dirty="0"/>
                <a:t>Update with observation </a:t>
              </a:r>
              <a14:m>
                <m:oMath xmlns:m="http://schemas.openxmlformats.org/officeDocument/2006/math">
                  <m:r>
                    <a:rPr lang="en-US" sz="1400" i="1" dirty="0" smtClean="0">
                      <a:latin typeface="Cambria Math" panose="02040503050406030204" pitchFamily="18" charset="0"/>
                    </a:rPr>
                    <m:t>𝑜</m:t>
                  </m:r>
                </m:oMath>
              </a14:m>
              <a:endParaRPr lang="en-US" sz="1400" dirty="0"/>
            </a:p>
          </dgm:t>
        </dgm:pt>
      </mc:Choice>
      <mc:Fallback xmlns="">
        <dgm:pt modelId="{ECA75D4D-899A-4EE0-B16C-50091C22B8BD}">
          <dgm:prSet phldrT="[Text]" custT="1"/>
          <dgm:spPr/>
          <dgm:t>
            <a:bodyPr/>
            <a:lstStyle/>
            <a:p>
              <a:r>
                <a:rPr lang="en-US" sz="1400" dirty="0"/>
                <a:t>Update with observation </a:t>
              </a:r>
              <a:r>
                <a:rPr lang="en-US" sz="1400" i="0" dirty="0">
                  <a:latin typeface="Cambria Math" panose="02040503050406030204" pitchFamily="18" charset="0"/>
                </a:rPr>
                <a:t>𝑜</a:t>
              </a:r>
              <a:endParaRPr lang="en-US" sz="1400" dirty="0"/>
            </a:p>
          </dgm:t>
        </dgm:pt>
      </mc:Fallback>
    </mc:AlternateConten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dgm:pt modelId="{79BFA5E0-4D2C-4D43-9577-F4680DC313F7}">
      <dgm:prSet phldrT="[Text]" custT="1"/>
      <dgm:spPr>
        <a:blipFill>
          <a:blip xmlns:r="http://schemas.openxmlformats.org/officeDocument/2006/relationships" r:embed="rId1"/>
          <a:stretch>
            <a:fillRect l="-8284" r="-13018"/>
          </a:stretch>
        </a:blipFill>
      </dgm:spPr>
      <dgm:t>
        <a:bodyPr/>
        <a:lstStyle/>
        <a:p>
          <a:r>
            <a:rPr lang="en-US">
              <a:noFill/>
            </a:rPr>
            <a:t> </a:t>
          </a:r>
        </a:p>
      </dgm:t>
    </dgm:p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dgm:pt modelId="{ECA75D4D-899A-4EE0-B16C-50091C22B8BD}">
      <dgm:prSet phldrT="[Text]" custT="1"/>
      <dgm:spPr>
        <a:blipFill>
          <a:blip xmlns:r="http://schemas.openxmlformats.org/officeDocument/2006/relationships" r:embed="rId2"/>
          <a:stretch>
            <a:fillRect l="-9467" r="-7692"/>
          </a:stretch>
        </a:blipFill>
      </dgm:spPr>
      <dgm:t>
        <a:bodyPr/>
        <a:lstStyle/>
        <a:p>
          <a:r>
            <a:rPr lang="en-US">
              <a:noFill/>
            </a:rPr>
            <a:t> </a:t>
          </a:r>
        </a:p>
      </dgm:t>
    </dgm:p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mc:AlternateContent xmlns:mc="http://schemas.openxmlformats.org/markup-compatibility/2006" xmlns:a14="http://schemas.microsoft.com/office/drawing/2010/main">
      <mc:Choice Requires="a14">
        <dgm:pt modelId="{79BFA5E0-4D2C-4D43-9577-F4680DC313F7}">
          <dgm:prSet phldrT="[Text]" custT="1"/>
          <dgm:spPr/>
          <dgm:t>
            <a:bodyPr/>
            <a:lstStyle/>
            <a:p>
              <a:r>
                <a:rPr lang="en-US" sz="1400" dirty="0"/>
                <a:t>Prediction for action </a:t>
              </a:r>
              <a14:m>
                <m:oMath xmlns:m="http://schemas.openxmlformats.org/officeDocument/2006/math">
                  <m:r>
                    <a:rPr lang="en-US" sz="1400" i="1" dirty="0" smtClean="0">
                      <a:latin typeface="Cambria Math" panose="02040503050406030204" pitchFamily="18" charset="0"/>
                    </a:rPr>
                    <m:t>𝑎</m:t>
                  </m:r>
                </m:oMath>
              </a14:m>
              <a:endParaRPr lang="en-US" sz="1400" dirty="0"/>
            </a:p>
          </dgm:t>
        </dgm:pt>
      </mc:Choice>
      <mc:Fallback xmlns="">
        <dgm:pt modelId="{79BFA5E0-4D2C-4D43-9577-F4680DC313F7}">
          <dgm:prSet phldrT="[Text]" custT="1"/>
          <dgm:spPr/>
          <dgm:t>
            <a:bodyPr/>
            <a:lstStyle/>
            <a:p>
              <a:r>
                <a:rPr lang="en-US" sz="1400" dirty="0"/>
                <a:t>Prediction for action </a:t>
              </a:r>
              <a:r>
                <a:rPr lang="en-US" sz="1400" i="0" dirty="0">
                  <a:latin typeface="Cambria Math" panose="02040503050406030204" pitchFamily="18" charset="0"/>
                </a:rPr>
                <a:t>𝑎</a:t>
              </a:r>
              <a:endParaRPr lang="en-US" sz="1400" dirty="0"/>
            </a:p>
          </dgm:t>
        </dgm:pt>
      </mc:Fallback>
    </mc:AlternateConten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mc:AlternateContent xmlns:mc="http://schemas.openxmlformats.org/markup-compatibility/2006" xmlns:a14="http://schemas.microsoft.com/office/drawing/2010/main">
      <mc:Choice Requires="a14">
        <dgm:pt modelId="{ECA75D4D-899A-4EE0-B16C-50091C22B8BD}">
          <dgm:prSet phldrT="[Text]" custT="1"/>
          <dgm:spPr/>
          <dgm:t>
            <a:bodyPr/>
            <a:lstStyle/>
            <a:p>
              <a:r>
                <a:rPr lang="en-US" sz="1400" dirty="0"/>
                <a:t>Update with observation </a:t>
              </a:r>
              <a14:m>
                <m:oMath xmlns:m="http://schemas.openxmlformats.org/officeDocument/2006/math">
                  <m:r>
                    <a:rPr lang="en-US" sz="1400" i="1" dirty="0" smtClean="0">
                      <a:latin typeface="Cambria Math" panose="02040503050406030204" pitchFamily="18" charset="0"/>
                    </a:rPr>
                    <m:t>𝑜</m:t>
                  </m:r>
                </m:oMath>
              </a14:m>
              <a:endParaRPr lang="en-US" sz="1400" dirty="0"/>
            </a:p>
          </dgm:t>
        </dgm:pt>
      </mc:Choice>
      <mc:Fallback xmlns="">
        <dgm:pt modelId="{ECA75D4D-899A-4EE0-B16C-50091C22B8BD}">
          <dgm:prSet phldrT="[Text]" custT="1"/>
          <dgm:spPr/>
          <dgm:t>
            <a:bodyPr/>
            <a:lstStyle/>
            <a:p>
              <a:r>
                <a:rPr lang="en-US" sz="1400" dirty="0"/>
                <a:t>Update with observation </a:t>
              </a:r>
              <a:r>
                <a:rPr lang="en-US" sz="1400" i="0" dirty="0">
                  <a:latin typeface="Cambria Math" panose="02040503050406030204" pitchFamily="18" charset="0"/>
                </a:rPr>
                <a:t>𝑜</a:t>
              </a:r>
              <a:endParaRPr lang="en-US" sz="1400" dirty="0"/>
            </a:p>
          </dgm:t>
        </dgm:pt>
      </mc:Fallback>
    </mc:AlternateConten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dgm:pt modelId="{79BFA5E0-4D2C-4D43-9577-F4680DC313F7}">
      <dgm:prSet phldrT="[Text]" custT="1"/>
      <dgm:spPr>
        <a:blipFill>
          <a:blip xmlns:r="http://schemas.openxmlformats.org/officeDocument/2006/relationships" r:embed="rId1"/>
          <a:stretch>
            <a:fillRect l="-7647" r="-12941"/>
          </a:stretch>
        </a:blipFill>
      </dgm:spPr>
      <dgm:t>
        <a:bodyPr/>
        <a:lstStyle/>
        <a:p>
          <a:r>
            <a:rPr lang="en-US">
              <a:noFill/>
            </a:rPr>
            <a:t> </a:t>
          </a:r>
        </a:p>
      </dgm:t>
    </dgm:p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dgm:pt modelId="{ECA75D4D-899A-4EE0-B16C-50091C22B8BD}">
      <dgm:prSet phldrT="[Text]" custT="1"/>
      <dgm:spPr>
        <a:blipFill>
          <a:blip xmlns:r="http://schemas.openxmlformats.org/officeDocument/2006/relationships" r:embed="rId2"/>
          <a:stretch>
            <a:fillRect l="-9467" r="-7692"/>
          </a:stretch>
        </a:blipFill>
      </dgm:spPr>
      <dgm:t>
        <a:bodyPr/>
        <a:lstStyle/>
        <a:p>
          <a:r>
            <a:rPr lang="en-US">
              <a:noFill/>
            </a:rPr>
            <a:t> </a:t>
          </a:r>
        </a:p>
      </dgm:t>
    </dgm:p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mc:AlternateContent xmlns:mc="http://schemas.openxmlformats.org/markup-compatibility/2006" xmlns:a14="http://schemas.microsoft.com/office/drawing/2010/main">
      <mc:Choice Requires="a14">
        <dgm:pt modelId="{79BFA5E0-4D2C-4D43-9577-F4680DC313F7}">
          <dgm:prSet phldrT="[Text]" custT="1"/>
          <dgm:spPr/>
          <dgm:t>
            <a:bodyPr/>
            <a:lstStyle/>
            <a:p>
              <a:r>
                <a:rPr lang="en-US" sz="1400" dirty="0"/>
                <a:t>Prediction for action </a:t>
              </a:r>
              <a14:m>
                <m:oMath xmlns:m="http://schemas.openxmlformats.org/officeDocument/2006/math">
                  <m:r>
                    <a:rPr lang="en-US" sz="1400" i="1" dirty="0" smtClean="0">
                      <a:latin typeface="Cambria Math" panose="02040503050406030204" pitchFamily="18" charset="0"/>
                    </a:rPr>
                    <m:t>𝑎</m:t>
                  </m:r>
                </m:oMath>
              </a14:m>
              <a:endParaRPr lang="en-US" sz="1400" dirty="0"/>
            </a:p>
          </dgm:t>
        </dgm:pt>
      </mc:Choice>
      <mc:Fallback xmlns="">
        <dgm:pt modelId="{79BFA5E0-4D2C-4D43-9577-F4680DC313F7}">
          <dgm:prSet phldrT="[Text]" custT="1"/>
          <dgm:spPr/>
          <dgm:t>
            <a:bodyPr/>
            <a:lstStyle/>
            <a:p>
              <a:r>
                <a:rPr lang="en-US" sz="1400" dirty="0"/>
                <a:t>Prediction for action </a:t>
              </a:r>
              <a:r>
                <a:rPr lang="en-US" sz="1400" i="0" dirty="0">
                  <a:latin typeface="Cambria Math" panose="02040503050406030204" pitchFamily="18" charset="0"/>
                </a:rPr>
                <a:t>𝑎</a:t>
              </a:r>
              <a:endParaRPr lang="en-US" sz="1400" dirty="0"/>
            </a:p>
          </dgm:t>
        </dgm:pt>
      </mc:Fallback>
    </mc:AlternateConten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mc:AlternateContent xmlns:mc="http://schemas.openxmlformats.org/markup-compatibility/2006" xmlns:a14="http://schemas.microsoft.com/office/drawing/2010/main">
      <mc:Choice Requires="a14">
        <dgm:pt modelId="{ECA75D4D-899A-4EE0-B16C-50091C22B8BD}">
          <dgm:prSet phldrT="[Text]" custT="1"/>
          <dgm:spPr/>
          <dgm:t>
            <a:bodyPr/>
            <a:lstStyle/>
            <a:p>
              <a:r>
                <a:rPr lang="en-US" sz="1400" dirty="0"/>
                <a:t>Update with observation </a:t>
              </a:r>
              <a14:m>
                <m:oMath xmlns:m="http://schemas.openxmlformats.org/officeDocument/2006/math">
                  <m:r>
                    <a:rPr lang="en-US" sz="1400" i="1" dirty="0" smtClean="0">
                      <a:latin typeface="Cambria Math" panose="02040503050406030204" pitchFamily="18" charset="0"/>
                    </a:rPr>
                    <m:t>𝑜</m:t>
                  </m:r>
                </m:oMath>
              </a14:m>
              <a:endParaRPr lang="en-US" sz="1400" dirty="0"/>
            </a:p>
          </dgm:t>
        </dgm:pt>
      </mc:Choice>
      <mc:Fallback xmlns="">
        <dgm:pt modelId="{ECA75D4D-899A-4EE0-B16C-50091C22B8BD}">
          <dgm:prSet phldrT="[Text]" custT="1"/>
          <dgm:spPr/>
          <dgm:t>
            <a:bodyPr/>
            <a:lstStyle/>
            <a:p>
              <a:r>
                <a:rPr lang="en-US" sz="1400" dirty="0"/>
                <a:t>Update with observation </a:t>
              </a:r>
              <a:r>
                <a:rPr lang="en-US" sz="1400" i="0" dirty="0">
                  <a:latin typeface="Cambria Math" panose="02040503050406030204" pitchFamily="18" charset="0"/>
                </a:rPr>
                <a:t>𝑜</a:t>
              </a:r>
              <a:endParaRPr lang="en-US" sz="1400" dirty="0"/>
            </a:p>
          </dgm:t>
        </dgm:pt>
      </mc:Fallback>
    </mc:AlternateConten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6E255B-A9B8-44EA-A139-33C10DCD3B1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en-US"/>
        </a:p>
      </dgm:t>
    </dgm:pt>
    <dgm:pt modelId="{79BFA5E0-4D2C-4D43-9577-F4680DC313F7}">
      <dgm:prSet phldrT="[Text]" custT="1"/>
      <dgm:spPr>
        <a:blipFill>
          <a:blip xmlns:r="http://schemas.openxmlformats.org/officeDocument/2006/relationships" r:embed="rId1"/>
          <a:stretch>
            <a:fillRect l="-8284" r="-13018"/>
          </a:stretch>
        </a:blipFill>
      </dgm:spPr>
      <dgm:t>
        <a:bodyPr/>
        <a:lstStyle/>
        <a:p>
          <a:r>
            <a:rPr lang="en-US">
              <a:noFill/>
            </a:rPr>
            <a:t> </a:t>
          </a:r>
        </a:p>
      </dgm:t>
    </dgm:pt>
    <dgm:pt modelId="{3DE34370-ED92-4177-B8F9-D84B9CC7E7A5}" type="parTrans" cxnId="{8497563A-C354-43D2-AD9E-C3FB2E2D7E6A}">
      <dgm:prSet/>
      <dgm:spPr/>
      <dgm:t>
        <a:bodyPr/>
        <a:lstStyle/>
        <a:p>
          <a:endParaRPr lang="en-US"/>
        </a:p>
      </dgm:t>
    </dgm:pt>
    <dgm:pt modelId="{26D21B62-3B3E-46D9-B3D0-E5D9864E25D0}" type="sibTrans" cxnId="{8497563A-C354-43D2-AD9E-C3FB2E2D7E6A}">
      <dgm:prSet/>
      <dgm:spPr/>
      <dgm:t>
        <a:bodyPr/>
        <a:lstStyle/>
        <a:p>
          <a:endParaRPr lang="en-US"/>
        </a:p>
      </dgm:t>
    </dgm:pt>
    <dgm:pt modelId="{ECA75D4D-899A-4EE0-B16C-50091C22B8BD}">
      <dgm:prSet phldrT="[Text]" custT="1"/>
      <dgm:spPr>
        <a:blipFill>
          <a:blip xmlns:r="http://schemas.openxmlformats.org/officeDocument/2006/relationships" r:embed="rId2"/>
          <a:stretch>
            <a:fillRect l="-9467" r="-7692"/>
          </a:stretch>
        </a:blipFill>
      </dgm:spPr>
      <dgm:t>
        <a:bodyPr/>
        <a:lstStyle/>
        <a:p>
          <a:r>
            <a:rPr lang="en-US">
              <a:noFill/>
            </a:rPr>
            <a:t> </a:t>
          </a:r>
        </a:p>
      </dgm:t>
    </dgm:pt>
    <dgm:pt modelId="{512058A7-5D54-4DE4-9557-5C8039F189DE}" type="parTrans" cxnId="{CE26B399-92A7-48C9-BD0C-122266B7248C}">
      <dgm:prSet/>
      <dgm:spPr/>
      <dgm:t>
        <a:bodyPr/>
        <a:lstStyle/>
        <a:p>
          <a:endParaRPr lang="en-US"/>
        </a:p>
      </dgm:t>
    </dgm:pt>
    <dgm:pt modelId="{BFBE0FD8-2F3C-4A84-8E8C-C7E8A260BE2D}" type="sibTrans" cxnId="{CE26B399-92A7-48C9-BD0C-122266B7248C}">
      <dgm:prSet/>
      <dgm:spPr/>
      <dgm:t>
        <a:bodyPr/>
        <a:lstStyle/>
        <a:p>
          <a:endParaRPr lang="en-US"/>
        </a:p>
      </dgm:t>
    </dgm:pt>
    <dgm:pt modelId="{F44B5E09-DF94-4CF4-933C-428652064DCF}" type="pres">
      <dgm:prSet presAssocID="{8B6E255B-A9B8-44EA-A139-33C10DCD3B15}" presName="cycle" presStyleCnt="0">
        <dgm:presLayoutVars>
          <dgm:dir/>
          <dgm:resizeHandles val="exact"/>
        </dgm:presLayoutVars>
      </dgm:prSet>
      <dgm:spPr/>
    </dgm:pt>
    <dgm:pt modelId="{08BDA440-1763-4014-964E-0F601088932C}" type="pres">
      <dgm:prSet presAssocID="{ECA75D4D-899A-4EE0-B16C-50091C22B8BD}" presName="dummy" presStyleCnt="0"/>
      <dgm:spPr/>
    </dgm:pt>
    <dgm:pt modelId="{59C62E99-BE18-4FC7-A1BF-CCD9DBAD5A09}" type="pres">
      <dgm:prSet presAssocID="{ECA75D4D-899A-4EE0-B16C-50091C22B8BD}" presName="node" presStyleLbl="revTx" presStyleIdx="0" presStyleCnt="2" custScaleX="115063">
        <dgm:presLayoutVars>
          <dgm:bulletEnabled val="1"/>
        </dgm:presLayoutVars>
      </dgm:prSet>
      <dgm:spPr/>
    </dgm:pt>
    <dgm:pt modelId="{2768B556-4316-44C8-9173-88A06C423158}" type="pres">
      <dgm:prSet presAssocID="{BFBE0FD8-2F3C-4A84-8E8C-C7E8A260BE2D}" presName="sibTrans" presStyleLbl="node1" presStyleIdx="0" presStyleCnt="2"/>
      <dgm:spPr/>
    </dgm:pt>
    <dgm:pt modelId="{FC35A221-5405-4869-8AE4-902A8F6A2964}" type="pres">
      <dgm:prSet presAssocID="{79BFA5E0-4D2C-4D43-9577-F4680DC313F7}" presName="dummy" presStyleCnt="0"/>
      <dgm:spPr/>
    </dgm:pt>
    <dgm:pt modelId="{D85D4D25-4F5E-4D7A-B631-047DE7DEEADA}" type="pres">
      <dgm:prSet presAssocID="{79BFA5E0-4D2C-4D43-9577-F4680DC313F7}" presName="node" presStyleLbl="revTx" presStyleIdx="1" presStyleCnt="2" custScaleX="115063">
        <dgm:presLayoutVars>
          <dgm:bulletEnabled val="1"/>
        </dgm:presLayoutVars>
      </dgm:prSet>
      <dgm:spPr/>
    </dgm:pt>
    <dgm:pt modelId="{A427F1F6-96C1-4BD8-8DD8-AD8545D18E0A}" type="pres">
      <dgm:prSet presAssocID="{26D21B62-3B3E-46D9-B3D0-E5D9864E25D0}" presName="sibTrans" presStyleLbl="node1" presStyleIdx="1" presStyleCnt="2"/>
      <dgm:spPr/>
    </dgm:pt>
  </dgm:ptLst>
  <dgm:cxnLst>
    <dgm:cxn modelId="{8497563A-C354-43D2-AD9E-C3FB2E2D7E6A}" srcId="{8B6E255B-A9B8-44EA-A139-33C10DCD3B15}" destId="{79BFA5E0-4D2C-4D43-9577-F4680DC313F7}" srcOrd="1" destOrd="0" parTransId="{3DE34370-ED92-4177-B8F9-D84B9CC7E7A5}" sibTransId="{26D21B62-3B3E-46D9-B3D0-E5D9864E25D0}"/>
    <dgm:cxn modelId="{CC11FC4F-4EFE-4D06-9F9B-9EB2AA5C04B2}" type="presOf" srcId="{79BFA5E0-4D2C-4D43-9577-F4680DC313F7}" destId="{D85D4D25-4F5E-4D7A-B631-047DE7DEEADA}" srcOrd="0" destOrd="0" presId="urn:microsoft.com/office/officeart/2005/8/layout/cycle1"/>
    <dgm:cxn modelId="{D7E41572-D935-4371-BD27-2CDAB2E6B781}" type="presOf" srcId="{8B6E255B-A9B8-44EA-A139-33C10DCD3B15}" destId="{F44B5E09-DF94-4CF4-933C-428652064DCF}" srcOrd="0" destOrd="0" presId="urn:microsoft.com/office/officeart/2005/8/layout/cycle1"/>
    <dgm:cxn modelId="{CE26B399-92A7-48C9-BD0C-122266B7248C}" srcId="{8B6E255B-A9B8-44EA-A139-33C10DCD3B15}" destId="{ECA75D4D-899A-4EE0-B16C-50091C22B8BD}" srcOrd="0" destOrd="0" parTransId="{512058A7-5D54-4DE4-9557-5C8039F189DE}" sibTransId="{BFBE0FD8-2F3C-4A84-8E8C-C7E8A260BE2D}"/>
    <dgm:cxn modelId="{9DC2BCAB-FBE6-4FED-BB00-8D5E8F8149DE}" type="presOf" srcId="{BFBE0FD8-2F3C-4A84-8E8C-C7E8A260BE2D}" destId="{2768B556-4316-44C8-9173-88A06C423158}" srcOrd="0" destOrd="0" presId="urn:microsoft.com/office/officeart/2005/8/layout/cycle1"/>
    <dgm:cxn modelId="{8CCE18B6-C2B0-4916-8165-78965ECCFF20}" type="presOf" srcId="{ECA75D4D-899A-4EE0-B16C-50091C22B8BD}" destId="{59C62E99-BE18-4FC7-A1BF-CCD9DBAD5A09}" srcOrd="0" destOrd="0" presId="urn:microsoft.com/office/officeart/2005/8/layout/cycle1"/>
    <dgm:cxn modelId="{D03D8EF8-151F-4C35-847E-E2D7A05BA1F3}" type="presOf" srcId="{26D21B62-3B3E-46D9-B3D0-E5D9864E25D0}" destId="{A427F1F6-96C1-4BD8-8DD8-AD8545D18E0A}" srcOrd="0" destOrd="0" presId="urn:microsoft.com/office/officeart/2005/8/layout/cycle1"/>
    <dgm:cxn modelId="{59A42C3B-82DF-4B97-B9C8-7BE14D320209}" type="presParOf" srcId="{F44B5E09-DF94-4CF4-933C-428652064DCF}" destId="{08BDA440-1763-4014-964E-0F601088932C}" srcOrd="0" destOrd="0" presId="urn:microsoft.com/office/officeart/2005/8/layout/cycle1"/>
    <dgm:cxn modelId="{45F3E394-A278-44B4-B218-5B5C4A80A5CA}" type="presParOf" srcId="{F44B5E09-DF94-4CF4-933C-428652064DCF}" destId="{59C62E99-BE18-4FC7-A1BF-CCD9DBAD5A09}" srcOrd="1" destOrd="0" presId="urn:microsoft.com/office/officeart/2005/8/layout/cycle1"/>
    <dgm:cxn modelId="{01331533-DEBE-4643-B5AF-C86D9DC1CE84}" type="presParOf" srcId="{F44B5E09-DF94-4CF4-933C-428652064DCF}" destId="{2768B556-4316-44C8-9173-88A06C423158}" srcOrd="2" destOrd="0" presId="urn:microsoft.com/office/officeart/2005/8/layout/cycle1"/>
    <dgm:cxn modelId="{2A9CAD55-5446-4AF0-AEAF-2D5DD4C7E414}" type="presParOf" srcId="{F44B5E09-DF94-4CF4-933C-428652064DCF}" destId="{FC35A221-5405-4869-8AE4-902A8F6A2964}" srcOrd="3" destOrd="0" presId="urn:microsoft.com/office/officeart/2005/8/layout/cycle1"/>
    <dgm:cxn modelId="{79609096-CC9E-4F6B-97A3-E6705B5552C2}" type="presParOf" srcId="{F44B5E09-DF94-4CF4-933C-428652064DCF}" destId="{D85D4D25-4F5E-4D7A-B631-047DE7DEEADA}" srcOrd="4" destOrd="0" presId="urn:microsoft.com/office/officeart/2005/8/layout/cycle1"/>
    <dgm:cxn modelId="{A52EE87E-5159-45E4-853D-AF07BD00E26F}" type="presParOf" srcId="{F44B5E09-DF94-4CF4-933C-428652064DCF}" destId="{A427F1F6-96C1-4BD8-8DD8-AD8545D18E0A}" srcOrd="5"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60220B-0343-46D5-AF8E-0C201AB01391}">
      <dsp:nvSpPr>
        <dsp:cNvPr id="0" name=""/>
        <dsp:cNvSpPr/>
      </dsp:nvSpPr>
      <dsp:spPr>
        <a:xfrm>
          <a:off x="0" y="2347"/>
          <a:ext cx="4686300" cy="118980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CF7A878-B1B6-4779-B629-553810BA987E}">
      <dsp:nvSpPr>
        <dsp:cNvPr id="0" name=""/>
        <dsp:cNvSpPr/>
      </dsp:nvSpPr>
      <dsp:spPr>
        <a:xfrm>
          <a:off x="359915" y="270053"/>
          <a:ext cx="654392" cy="6543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C83D2A-098D-43A7-8B96-548A7E533393}">
      <dsp:nvSpPr>
        <dsp:cNvPr id="0" name=""/>
        <dsp:cNvSpPr/>
      </dsp:nvSpPr>
      <dsp:spPr>
        <a:xfrm>
          <a:off x="1374223" y="2347"/>
          <a:ext cx="33120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711200">
            <a:lnSpc>
              <a:spcPct val="90000"/>
            </a:lnSpc>
            <a:spcBef>
              <a:spcPct val="0"/>
            </a:spcBef>
            <a:spcAft>
              <a:spcPct val="35000"/>
            </a:spcAft>
            <a:buNone/>
          </a:pPr>
          <a:r>
            <a:rPr lang="en-US" sz="1600" b="1" kern="1200" dirty="0"/>
            <a:t>Nondeterministic Actions</a:t>
          </a:r>
          <a:r>
            <a:rPr lang="en-US" sz="1600" kern="1200" dirty="0"/>
            <a:t>:</a:t>
          </a:r>
          <a:br>
            <a:rPr lang="en-US" sz="1600" kern="1200" dirty="0"/>
          </a:br>
          <a:r>
            <a:rPr lang="en-US" sz="1600" kern="1200" dirty="0"/>
            <a:t>Outcome of an action in a state is uncertain.</a:t>
          </a:r>
        </a:p>
      </dsp:txBody>
      <dsp:txXfrm>
        <a:off x="1374223" y="2347"/>
        <a:ext cx="3312076" cy="1189803"/>
      </dsp:txXfrm>
    </dsp:sp>
    <dsp:sp modelId="{3A907A2F-F08D-40F2-B5C7-500CC20B859F}">
      <dsp:nvSpPr>
        <dsp:cNvPr id="0" name=""/>
        <dsp:cNvSpPr/>
      </dsp:nvSpPr>
      <dsp:spPr>
        <a:xfrm>
          <a:off x="0" y="1489602"/>
          <a:ext cx="4686300" cy="118980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EEA0B3-0ACC-49D6-8B11-8C9E14B9FDD3}">
      <dsp:nvSpPr>
        <dsp:cNvPr id="0" name=""/>
        <dsp:cNvSpPr/>
      </dsp:nvSpPr>
      <dsp:spPr>
        <a:xfrm>
          <a:off x="359915" y="1757308"/>
          <a:ext cx="654392" cy="65439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6502790-A1AA-40F7-A3BA-9B36CED7D5A2}">
      <dsp:nvSpPr>
        <dsp:cNvPr id="0" name=""/>
        <dsp:cNvSpPr/>
      </dsp:nvSpPr>
      <dsp:spPr>
        <a:xfrm>
          <a:off x="1374223" y="1489602"/>
          <a:ext cx="33120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711200">
            <a:lnSpc>
              <a:spcPct val="90000"/>
            </a:lnSpc>
            <a:spcBef>
              <a:spcPct val="0"/>
            </a:spcBef>
            <a:spcAft>
              <a:spcPct val="35000"/>
            </a:spcAft>
            <a:buNone/>
          </a:pPr>
          <a:r>
            <a:rPr lang="en-US" sz="1600" b="1" kern="1200" dirty="0"/>
            <a:t>No observations</a:t>
          </a:r>
          <a:r>
            <a:rPr lang="en-US" sz="1600" kern="1200" dirty="0"/>
            <a:t>: </a:t>
          </a:r>
          <a:br>
            <a:rPr lang="en-US" sz="1600" kern="1200" dirty="0"/>
          </a:br>
          <a:r>
            <a:rPr lang="en-US" sz="1600" kern="1200" dirty="0" err="1"/>
            <a:t>Sensorless</a:t>
          </a:r>
          <a:r>
            <a:rPr lang="en-US" sz="1600" kern="1200" dirty="0"/>
            <a:t> problem</a:t>
          </a:r>
        </a:p>
      </dsp:txBody>
      <dsp:txXfrm>
        <a:off x="1374223" y="1489602"/>
        <a:ext cx="3312076" cy="1189803"/>
      </dsp:txXfrm>
    </dsp:sp>
    <dsp:sp modelId="{DFDD50F0-EBC8-4048-93AB-F293BE95D857}">
      <dsp:nvSpPr>
        <dsp:cNvPr id="0" name=""/>
        <dsp:cNvSpPr/>
      </dsp:nvSpPr>
      <dsp:spPr>
        <a:xfrm>
          <a:off x="0" y="2976856"/>
          <a:ext cx="4686300" cy="118980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02066D8-8B39-43C5-AEA5-CC020EF5BD66}">
      <dsp:nvSpPr>
        <dsp:cNvPr id="0" name=""/>
        <dsp:cNvSpPr/>
      </dsp:nvSpPr>
      <dsp:spPr>
        <a:xfrm>
          <a:off x="359915" y="3244562"/>
          <a:ext cx="654392" cy="65439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861BDAF-D8D7-437D-888F-C69C4D0AAB2B}">
      <dsp:nvSpPr>
        <dsp:cNvPr id="0" name=""/>
        <dsp:cNvSpPr/>
      </dsp:nvSpPr>
      <dsp:spPr>
        <a:xfrm>
          <a:off x="1374223" y="2976856"/>
          <a:ext cx="33120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711200">
            <a:lnSpc>
              <a:spcPct val="90000"/>
            </a:lnSpc>
            <a:spcBef>
              <a:spcPct val="0"/>
            </a:spcBef>
            <a:spcAft>
              <a:spcPct val="35000"/>
            </a:spcAft>
            <a:buNone/>
          </a:pPr>
          <a:r>
            <a:rPr lang="en-US" sz="1600" b="1" kern="1200" dirty="0"/>
            <a:t>Partially observable environments</a:t>
          </a:r>
          <a:r>
            <a:rPr lang="en-US" sz="1600" kern="1200" dirty="0"/>
            <a:t>: </a:t>
          </a:r>
          <a:br>
            <a:rPr lang="en-US" sz="1600" kern="1200" dirty="0"/>
          </a:br>
          <a:r>
            <a:rPr lang="en-US" sz="1600" kern="1200" dirty="0"/>
            <a:t>The agent does not know in what state the environment is.</a:t>
          </a:r>
        </a:p>
      </dsp:txBody>
      <dsp:txXfrm>
        <a:off x="1374223" y="2976856"/>
        <a:ext cx="3312076" cy="1189803"/>
      </dsp:txXfrm>
    </dsp:sp>
    <dsp:sp modelId="{FB84F3AA-EF17-4C50-8899-DA7FA12DAE50}">
      <dsp:nvSpPr>
        <dsp:cNvPr id="0" name=""/>
        <dsp:cNvSpPr/>
      </dsp:nvSpPr>
      <dsp:spPr>
        <a:xfrm>
          <a:off x="0" y="4464111"/>
          <a:ext cx="4686300" cy="1189803"/>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7DDB90-122E-4B41-8324-849A55EA472C}">
      <dsp:nvSpPr>
        <dsp:cNvPr id="0" name=""/>
        <dsp:cNvSpPr/>
      </dsp:nvSpPr>
      <dsp:spPr>
        <a:xfrm>
          <a:off x="359915" y="4731817"/>
          <a:ext cx="654392" cy="65439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40E591-14F9-460B-954D-E2E1F39C31FB}">
      <dsp:nvSpPr>
        <dsp:cNvPr id="0" name=""/>
        <dsp:cNvSpPr/>
      </dsp:nvSpPr>
      <dsp:spPr>
        <a:xfrm>
          <a:off x="1374223" y="4464111"/>
          <a:ext cx="33120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711200">
            <a:lnSpc>
              <a:spcPct val="90000"/>
            </a:lnSpc>
            <a:spcBef>
              <a:spcPct val="0"/>
            </a:spcBef>
            <a:spcAft>
              <a:spcPct val="35000"/>
            </a:spcAft>
            <a:buNone/>
          </a:pPr>
          <a:r>
            <a:rPr lang="en-US" sz="1600" b="1" kern="1200" dirty="0"/>
            <a:t>Exploration:</a:t>
          </a:r>
          <a:br>
            <a:rPr lang="en-US" sz="1600" b="1" kern="1200" dirty="0"/>
          </a:br>
          <a:r>
            <a:rPr lang="en-US" sz="1600" b="0" kern="1200" dirty="0"/>
            <a:t>Unknown environments and </a:t>
          </a:r>
          <a:br>
            <a:rPr lang="en-US" sz="1600" b="0" kern="1200" dirty="0"/>
          </a:br>
          <a:r>
            <a:rPr lang="en-US" sz="1600" b="0" kern="1200" dirty="0"/>
            <a:t>Online search</a:t>
          </a:r>
        </a:p>
      </dsp:txBody>
      <dsp:txXfrm>
        <a:off x="1374223" y="4464111"/>
        <a:ext cx="3312076" cy="11898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49BB4-A94C-41D3-94D4-8DEFEB2DB72C}">
      <dsp:nvSpPr>
        <dsp:cNvPr id="0" name=""/>
        <dsp:cNvSpPr/>
      </dsp:nvSpPr>
      <dsp:spPr>
        <a:xfrm>
          <a:off x="0" y="21689"/>
          <a:ext cx="2298505" cy="633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t>No Uncertainty</a:t>
          </a:r>
        </a:p>
      </dsp:txBody>
      <dsp:txXfrm>
        <a:off x="0" y="21689"/>
        <a:ext cx="2298505" cy="633600"/>
      </dsp:txXfrm>
    </dsp:sp>
    <dsp:sp modelId="{75826E61-882F-4E42-B2DE-53BD198C8B82}">
      <dsp:nvSpPr>
        <dsp:cNvPr id="0" name=""/>
        <dsp:cNvSpPr/>
      </dsp:nvSpPr>
      <dsp:spPr>
        <a:xfrm>
          <a:off x="0" y="655290"/>
          <a:ext cx="2298505" cy="229481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Deterministic actions with known transition model</a:t>
          </a:r>
          <a:br>
            <a:rPr lang="en-US" sz="1800" kern="1200" dirty="0"/>
          </a:br>
          <a14:m xmlns:a14="http://schemas.microsoft.com/office/drawing/2010/main">
            <m:oMath xmlns:m="http://schemas.openxmlformats.org/officeDocument/2006/math">
              <m:r>
                <a:rPr lang="en-US" sz="1800" b="0" i="1" kern="1200" smtClean="0">
                  <a:latin typeface="Cambria Math" panose="02040503050406030204" pitchFamily="18" charset="0"/>
                </a:rPr>
                <m:t>𝑅𝑒𝑠𝑢𝑙𝑡</m:t>
              </m:r>
              <m:d>
                <m:dPr>
                  <m:ctrlPr>
                    <a:rPr lang="en-US" sz="1800" b="0" i="1" kern="1200" smtClean="0">
                      <a:latin typeface="Cambria Math" panose="02040503050406030204" pitchFamily="18" charset="0"/>
                    </a:rPr>
                  </m:ctrlPr>
                </m:dPr>
                <m:e>
                  <m:sSub>
                    <m:sSubPr>
                      <m:ctrlPr>
                        <a:rPr lang="en-US" sz="1800" b="0" i="1" kern="1200" smtClean="0">
                          <a:latin typeface="Cambria Math" panose="02040503050406030204" pitchFamily="18" charset="0"/>
                        </a:rPr>
                      </m:ctrlPr>
                    </m:sSubPr>
                    <m:e>
                      <m:r>
                        <a:rPr lang="en-US" sz="1800" b="0" i="1" kern="1200" smtClean="0">
                          <a:latin typeface="Cambria Math" panose="02040503050406030204" pitchFamily="18" charset="0"/>
                        </a:rPr>
                        <m:t>𝑠</m:t>
                      </m:r>
                    </m:e>
                    <m:sub>
                      <m:r>
                        <a:rPr lang="en-US" sz="1800" b="0" i="1" kern="1200" smtClean="0">
                          <a:latin typeface="Cambria Math" panose="02040503050406030204" pitchFamily="18" charset="0"/>
                        </a:rPr>
                        <m:t>1</m:t>
                      </m:r>
                    </m:sub>
                  </m:sSub>
                  <m:r>
                    <a:rPr lang="en-US" sz="1800" b="0" i="1" kern="1200" smtClean="0">
                      <a:latin typeface="Cambria Math" panose="02040503050406030204" pitchFamily="18" charset="0"/>
                    </a:rPr>
                    <m:t>,</m:t>
                  </m:r>
                  <m:r>
                    <a:rPr lang="en-US" sz="1800" b="0" i="1" kern="1200" smtClean="0">
                      <a:latin typeface="Cambria Math" panose="02040503050406030204" pitchFamily="18" charset="0"/>
                    </a:rPr>
                    <m:t>𝑎</m:t>
                  </m:r>
                </m:e>
              </m:d>
              <m:r>
                <a:rPr lang="en-US" sz="1800" b="0" i="1" kern="1200" smtClean="0">
                  <a:latin typeface="Cambria Math" panose="02040503050406030204" pitchFamily="18" charset="0"/>
                </a:rPr>
                <m:t>=</m:t>
              </m:r>
              <m:sSub>
                <m:sSubPr>
                  <m:ctrlPr>
                    <a:rPr lang="en-US" sz="1800" i="1" kern="1200">
                      <a:latin typeface="Cambria Math" panose="02040503050406030204" pitchFamily="18" charset="0"/>
                    </a:rPr>
                  </m:ctrlPr>
                </m:sSubPr>
                <m:e>
                  <m:r>
                    <a:rPr lang="en-US" sz="1800" i="1" kern="1200">
                      <a:latin typeface="Cambria Math" panose="02040503050406030204" pitchFamily="18" charset="0"/>
                    </a:rPr>
                    <m:t>𝑠</m:t>
                  </m:r>
                </m:e>
                <m:sub>
                  <m:r>
                    <a:rPr lang="en-US" sz="1800" b="0" i="1" kern="1200" smtClean="0">
                      <a:latin typeface="Cambria Math" panose="02040503050406030204" pitchFamily="18" charset="0"/>
                    </a:rPr>
                    <m:t>4</m:t>
                  </m:r>
                </m:sub>
              </m:sSub>
            </m:oMath>
          </a14:m>
          <a:endParaRPr lang="en-US" sz="1800" kern="1200" dirty="0"/>
        </a:p>
        <a:p>
          <a:pPr marL="171450" lvl="1" indent="-171450" algn="l" defTabSz="800100">
            <a:lnSpc>
              <a:spcPct val="90000"/>
            </a:lnSpc>
            <a:spcBef>
              <a:spcPct val="0"/>
            </a:spcBef>
            <a:spcAft>
              <a:spcPct val="15000"/>
            </a:spcAft>
            <a:buChar char="•"/>
          </a:pPr>
          <a:r>
            <a:rPr lang="en-US" sz="1800" kern="1200" dirty="0"/>
            <a:t>Full observability (we have sensors to see the whole environment)</a:t>
          </a:r>
        </a:p>
      </dsp:txBody>
      <dsp:txXfrm>
        <a:off x="0" y="655290"/>
        <a:ext cx="2298505" cy="22948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C62E99-BE18-4FC7-A1BF-CCD9DBAD5A09}">
      <dsp:nvSpPr>
        <dsp:cNvPr id="0" name=""/>
        <dsp:cNvSpPr/>
      </dsp:nvSpPr>
      <dsp:spPr>
        <a:xfrm>
          <a:off x="1588376"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Update with observation </a:t>
          </a:r>
          <a14:m xmlns:a14="http://schemas.microsoft.com/office/drawing/2010/main">
            <m:oMath xmlns:m="http://schemas.openxmlformats.org/officeDocument/2006/math">
              <m:r>
                <a:rPr lang="en-US" sz="1400" i="1" kern="1200" dirty="0" smtClean="0">
                  <a:latin typeface="Cambria Math" panose="02040503050406030204" pitchFamily="18" charset="0"/>
                </a:rPr>
                <m:t>𝑜</m:t>
              </m:r>
            </m:oMath>
          </a14:m>
          <a:endParaRPr lang="en-US" sz="1400" kern="1200" dirty="0"/>
        </a:p>
      </dsp:txBody>
      <dsp:txXfrm>
        <a:off x="1588376" y="473620"/>
        <a:ext cx="1032614" cy="897433"/>
      </dsp:txXfrm>
    </dsp:sp>
    <dsp:sp modelId="{2768B556-4316-44C8-9173-88A06C423158}">
      <dsp:nvSpPr>
        <dsp:cNvPr id="0" name=""/>
        <dsp:cNvSpPr/>
      </dsp:nvSpPr>
      <dsp:spPr>
        <a:xfrm>
          <a:off x="448933" y="-329"/>
          <a:ext cx="1845332" cy="1845332"/>
        </a:xfrm>
        <a:prstGeom prst="circularArrow">
          <a:avLst>
            <a:gd name="adj1" fmla="val 9483"/>
            <a:gd name="adj2" fmla="val 685007"/>
            <a:gd name="adj3" fmla="val 7850525"/>
            <a:gd name="adj4" fmla="val 2264468"/>
            <a:gd name="adj5" fmla="val 11064"/>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5D4D25-4F5E-4D7A-B631-047DE7DEEADA}">
      <dsp:nvSpPr>
        <dsp:cNvPr id="0" name=""/>
        <dsp:cNvSpPr/>
      </dsp:nvSpPr>
      <dsp:spPr>
        <a:xfrm>
          <a:off x="122209"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Prediction for action </a:t>
          </a:r>
          <a14:m xmlns:a14="http://schemas.microsoft.com/office/drawing/2010/main">
            <m:oMath xmlns:m="http://schemas.openxmlformats.org/officeDocument/2006/math">
              <m:r>
                <a:rPr lang="en-US" sz="1400" i="1" kern="1200" dirty="0" smtClean="0">
                  <a:latin typeface="Cambria Math" panose="02040503050406030204" pitchFamily="18" charset="0"/>
                </a:rPr>
                <m:t>𝑎</m:t>
              </m:r>
            </m:oMath>
          </a14:m>
          <a:endParaRPr lang="en-US" sz="1400" kern="1200" dirty="0"/>
        </a:p>
      </dsp:txBody>
      <dsp:txXfrm>
        <a:off x="122209" y="473620"/>
        <a:ext cx="1032614" cy="897433"/>
      </dsp:txXfrm>
    </dsp:sp>
    <dsp:sp modelId="{A427F1F6-96C1-4BD8-8DD8-AD8545D18E0A}">
      <dsp:nvSpPr>
        <dsp:cNvPr id="0" name=""/>
        <dsp:cNvSpPr/>
      </dsp:nvSpPr>
      <dsp:spPr>
        <a:xfrm>
          <a:off x="448933" y="-329"/>
          <a:ext cx="1845332" cy="1845332"/>
        </a:xfrm>
        <a:prstGeom prst="circularArrow">
          <a:avLst>
            <a:gd name="adj1" fmla="val 9483"/>
            <a:gd name="adj2" fmla="val 685007"/>
            <a:gd name="adj3" fmla="val 18650525"/>
            <a:gd name="adj4" fmla="val 13064468"/>
            <a:gd name="adj5" fmla="val 11064"/>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C62E99-BE18-4FC7-A1BF-CCD9DBAD5A09}">
      <dsp:nvSpPr>
        <dsp:cNvPr id="0" name=""/>
        <dsp:cNvSpPr/>
      </dsp:nvSpPr>
      <dsp:spPr>
        <a:xfrm>
          <a:off x="1588376"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Update with observation </a:t>
          </a:r>
          <a14:m xmlns:a14="http://schemas.microsoft.com/office/drawing/2010/main">
            <m:oMath xmlns:m="http://schemas.openxmlformats.org/officeDocument/2006/math">
              <m:r>
                <a:rPr lang="en-US" sz="1400" i="1" kern="1200" dirty="0" smtClean="0">
                  <a:latin typeface="Cambria Math" panose="02040503050406030204" pitchFamily="18" charset="0"/>
                </a:rPr>
                <m:t>𝑜</m:t>
              </m:r>
            </m:oMath>
          </a14:m>
          <a:endParaRPr lang="en-US" sz="1400" kern="1200" dirty="0"/>
        </a:p>
      </dsp:txBody>
      <dsp:txXfrm>
        <a:off x="1588376" y="473620"/>
        <a:ext cx="1032614" cy="897433"/>
      </dsp:txXfrm>
    </dsp:sp>
    <dsp:sp modelId="{2768B556-4316-44C8-9173-88A06C423158}">
      <dsp:nvSpPr>
        <dsp:cNvPr id="0" name=""/>
        <dsp:cNvSpPr/>
      </dsp:nvSpPr>
      <dsp:spPr>
        <a:xfrm>
          <a:off x="448933" y="-329"/>
          <a:ext cx="1845332" cy="1845332"/>
        </a:xfrm>
        <a:prstGeom prst="circularArrow">
          <a:avLst>
            <a:gd name="adj1" fmla="val 9483"/>
            <a:gd name="adj2" fmla="val 685007"/>
            <a:gd name="adj3" fmla="val 7850525"/>
            <a:gd name="adj4" fmla="val 2264468"/>
            <a:gd name="adj5" fmla="val 11064"/>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5D4D25-4F5E-4D7A-B631-047DE7DEEADA}">
      <dsp:nvSpPr>
        <dsp:cNvPr id="0" name=""/>
        <dsp:cNvSpPr/>
      </dsp:nvSpPr>
      <dsp:spPr>
        <a:xfrm>
          <a:off x="122209"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Prediction for action </a:t>
          </a:r>
          <a14:m xmlns:a14="http://schemas.microsoft.com/office/drawing/2010/main">
            <m:oMath xmlns:m="http://schemas.openxmlformats.org/officeDocument/2006/math">
              <m:r>
                <a:rPr lang="en-US" sz="1400" i="1" kern="1200" dirty="0" smtClean="0">
                  <a:latin typeface="Cambria Math" panose="02040503050406030204" pitchFamily="18" charset="0"/>
                </a:rPr>
                <m:t>𝑎</m:t>
              </m:r>
            </m:oMath>
          </a14:m>
          <a:endParaRPr lang="en-US" sz="1400" kern="1200" dirty="0"/>
        </a:p>
      </dsp:txBody>
      <dsp:txXfrm>
        <a:off x="122209" y="473620"/>
        <a:ext cx="1032614" cy="897433"/>
      </dsp:txXfrm>
    </dsp:sp>
    <dsp:sp modelId="{A427F1F6-96C1-4BD8-8DD8-AD8545D18E0A}">
      <dsp:nvSpPr>
        <dsp:cNvPr id="0" name=""/>
        <dsp:cNvSpPr/>
      </dsp:nvSpPr>
      <dsp:spPr>
        <a:xfrm>
          <a:off x="448933" y="-329"/>
          <a:ext cx="1845332" cy="1845332"/>
        </a:xfrm>
        <a:prstGeom prst="circularArrow">
          <a:avLst>
            <a:gd name="adj1" fmla="val 9483"/>
            <a:gd name="adj2" fmla="val 685007"/>
            <a:gd name="adj3" fmla="val 18650525"/>
            <a:gd name="adj4" fmla="val 13064468"/>
            <a:gd name="adj5" fmla="val 11064"/>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C62E99-BE18-4FC7-A1BF-CCD9DBAD5A09}">
      <dsp:nvSpPr>
        <dsp:cNvPr id="0" name=""/>
        <dsp:cNvSpPr/>
      </dsp:nvSpPr>
      <dsp:spPr>
        <a:xfrm>
          <a:off x="1588376"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Update with observation </a:t>
          </a:r>
          <a14:m xmlns:a14="http://schemas.microsoft.com/office/drawing/2010/main">
            <m:oMath xmlns:m="http://schemas.openxmlformats.org/officeDocument/2006/math">
              <m:r>
                <a:rPr lang="en-US" sz="1400" i="1" kern="1200" dirty="0" smtClean="0">
                  <a:latin typeface="Cambria Math" panose="02040503050406030204" pitchFamily="18" charset="0"/>
                </a:rPr>
                <m:t>𝑜</m:t>
              </m:r>
            </m:oMath>
          </a14:m>
          <a:endParaRPr lang="en-US" sz="1400" kern="1200" dirty="0"/>
        </a:p>
      </dsp:txBody>
      <dsp:txXfrm>
        <a:off x="1588376" y="473620"/>
        <a:ext cx="1032614" cy="897433"/>
      </dsp:txXfrm>
    </dsp:sp>
    <dsp:sp modelId="{2768B556-4316-44C8-9173-88A06C423158}">
      <dsp:nvSpPr>
        <dsp:cNvPr id="0" name=""/>
        <dsp:cNvSpPr/>
      </dsp:nvSpPr>
      <dsp:spPr>
        <a:xfrm>
          <a:off x="448933" y="-329"/>
          <a:ext cx="1845332" cy="1845332"/>
        </a:xfrm>
        <a:prstGeom prst="circularArrow">
          <a:avLst>
            <a:gd name="adj1" fmla="val 9483"/>
            <a:gd name="adj2" fmla="val 685007"/>
            <a:gd name="adj3" fmla="val 7850525"/>
            <a:gd name="adj4" fmla="val 2264468"/>
            <a:gd name="adj5" fmla="val 11064"/>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5D4D25-4F5E-4D7A-B631-047DE7DEEADA}">
      <dsp:nvSpPr>
        <dsp:cNvPr id="0" name=""/>
        <dsp:cNvSpPr/>
      </dsp:nvSpPr>
      <dsp:spPr>
        <a:xfrm>
          <a:off x="122209" y="473620"/>
          <a:ext cx="1032614" cy="897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Prediction for action </a:t>
          </a:r>
          <a14:m xmlns:a14="http://schemas.microsoft.com/office/drawing/2010/main">
            <m:oMath xmlns:m="http://schemas.openxmlformats.org/officeDocument/2006/math">
              <m:r>
                <a:rPr lang="en-US" sz="1400" i="1" kern="1200" dirty="0" smtClean="0">
                  <a:latin typeface="Cambria Math" panose="02040503050406030204" pitchFamily="18" charset="0"/>
                </a:rPr>
                <m:t>𝑎</m:t>
              </m:r>
            </m:oMath>
          </a14:m>
          <a:endParaRPr lang="en-US" sz="1400" kern="1200" dirty="0"/>
        </a:p>
      </dsp:txBody>
      <dsp:txXfrm>
        <a:off x="122209" y="473620"/>
        <a:ext cx="1032614" cy="897433"/>
      </dsp:txXfrm>
    </dsp:sp>
    <dsp:sp modelId="{A427F1F6-96C1-4BD8-8DD8-AD8545D18E0A}">
      <dsp:nvSpPr>
        <dsp:cNvPr id="0" name=""/>
        <dsp:cNvSpPr/>
      </dsp:nvSpPr>
      <dsp:spPr>
        <a:xfrm>
          <a:off x="448933" y="-329"/>
          <a:ext cx="1845332" cy="1845332"/>
        </a:xfrm>
        <a:prstGeom prst="circularArrow">
          <a:avLst>
            <a:gd name="adj1" fmla="val 9483"/>
            <a:gd name="adj2" fmla="val 685007"/>
            <a:gd name="adj3" fmla="val 18650525"/>
            <a:gd name="adj4" fmla="val 13064468"/>
            <a:gd name="adj5" fmla="val 11064"/>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59DBF7-2D0F-49B7-818C-9EE9ABDDD9EE}">
      <dsp:nvSpPr>
        <dsp:cNvPr id="0" name=""/>
        <dsp:cNvSpPr/>
      </dsp:nvSpPr>
      <dsp:spPr>
        <a:xfrm>
          <a:off x="1488" y="217685"/>
          <a:ext cx="1324570" cy="529828"/>
        </a:xfrm>
        <a:prstGeom prst="chevron">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Act</a:t>
          </a:r>
        </a:p>
      </dsp:txBody>
      <dsp:txXfrm>
        <a:off x="266402" y="217685"/>
        <a:ext cx="794742" cy="529828"/>
      </dsp:txXfrm>
    </dsp:sp>
    <dsp:sp modelId="{CAAF1384-4506-49C4-A7CC-EAC98596EDF4}">
      <dsp:nvSpPr>
        <dsp:cNvPr id="0" name=""/>
        <dsp:cNvSpPr/>
      </dsp:nvSpPr>
      <dsp:spPr>
        <a:xfrm>
          <a:off x="1193601" y="217685"/>
          <a:ext cx="1324570" cy="529828"/>
        </a:xfrm>
        <a:prstGeom prst="chevron">
          <a:avLst/>
        </a:prstGeom>
        <a:solidFill>
          <a:schemeClr val="accent5"/>
        </a:solidFill>
        <a:ln w="19050" cap="flat" cmpd="sng" algn="ctr">
          <a:solidFill>
            <a:schemeClr val="lt1"/>
          </a:solidFill>
          <a:prstDash val="solid"/>
          <a:miter lim="800000"/>
        </a:ln>
        <a:effectLst/>
      </dsp:spPr>
      <dsp:style>
        <a:lnRef idx="3">
          <a:schemeClr val="lt1"/>
        </a:lnRef>
        <a:fillRef idx="1">
          <a:schemeClr val="accent5"/>
        </a:fillRef>
        <a:effectRef idx="1">
          <a:schemeClr val="accent5"/>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Observe</a:t>
          </a:r>
        </a:p>
      </dsp:txBody>
      <dsp:txXfrm>
        <a:off x="1458515" y="217685"/>
        <a:ext cx="794742" cy="529828"/>
      </dsp:txXfrm>
    </dsp:sp>
    <dsp:sp modelId="{0F71D6C4-A746-481D-BF33-37EB8353B851}">
      <dsp:nvSpPr>
        <dsp:cNvPr id="0" name=""/>
        <dsp:cNvSpPr/>
      </dsp:nvSpPr>
      <dsp:spPr>
        <a:xfrm>
          <a:off x="2385714" y="217685"/>
          <a:ext cx="1324570" cy="529828"/>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Act</a:t>
          </a:r>
        </a:p>
      </dsp:txBody>
      <dsp:txXfrm>
        <a:off x="2650628" y="217685"/>
        <a:ext cx="794742" cy="529828"/>
      </dsp:txXfrm>
    </dsp:sp>
    <dsp:sp modelId="{17194B44-B5E5-4A4E-94BA-D8BCF3C015F6}">
      <dsp:nvSpPr>
        <dsp:cNvPr id="0" name=""/>
        <dsp:cNvSpPr/>
      </dsp:nvSpPr>
      <dsp:spPr>
        <a:xfrm>
          <a:off x="3577828" y="217685"/>
          <a:ext cx="1324570" cy="529828"/>
        </a:xfrm>
        <a:prstGeom prst="chevron">
          <a:avLst/>
        </a:prstGeom>
        <a:solidFill>
          <a:schemeClr val="accent5"/>
        </a:solidFill>
        <a:ln w="19050" cap="flat" cmpd="sng" algn="ctr">
          <a:solidFill>
            <a:schemeClr val="lt1"/>
          </a:solidFill>
          <a:prstDash val="solid"/>
          <a:miter lim="800000"/>
        </a:ln>
        <a:effectLst/>
      </dsp:spPr>
      <dsp:style>
        <a:lnRef idx="3">
          <a:schemeClr val="lt1"/>
        </a:lnRef>
        <a:fillRef idx="1">
          <a:schemeClr val="accent5"/>
        </a:fillRef>
        <a:effectRef idx="1">
          <a:schemeClr val="accent5"/>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Observe</a:t>
          </a:r>
        </a:p>
      </dsp:txBody>
      <dsp:txXfrm>
        <a:off x="3842742" y="217685"/>
        <a:ext cx="794742" cy="529828"/>
      </dsp:txXfrm>
    </dsp:sp>
    <dsp:sp modelId="{A08D5CE7-3F16-4C40-827E-CC4D74A7A602}">
      <dsp:nvSpPr>
        <dsp:cNvPr id="0" name=""/>
        <dsp:cNvSpPr/>
      </dsp:nvSpPr>
      <dsp:spPr>
        <a:xfrm>
          <a:off x="4769942" y="217685"/>
          <a:ext cx="1324570" cy="529828"/>
        </a:xfrm>
        <a:prstGeom prst="chevron">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Act</a:t>
          </a:r>
        </a:p>
      </dsp:txBody>
      <dsp:txXfrm>
        <a:off x="5034856" y="217685"/>
        <a:ext cx="794742" cy="52982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svg>
</file>

<file path=ppt/media/image11.png>
</file>

<file path=ppt/media/image110.png>
</file>

<file path=ppt/media/image12.png>
</file>

<file path=ppt/media/image120.png>
</file>

<file path=ppt/media/image13.jpe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jpeg>
</file>

<file path=ppt/media/image24.png>
</file>

<file path=ppt/media/image25.png>
</file>

<file path=ppt/media/image26.png>
</file>

<file path=ppt/media/image27.png>
</file>

<file path=ppt/media/image270.png>
</file>

<file path=ppt/media/image28.png>
</file>

<file path=ppt/media/image280.png>
</file>

<file path=ppt/media/image29.png>
</file>

<file path=ppt/media/image3.png>
</file>

<file path=ppt/media/image30.png>
</file>

<file path=ppt/media/image300.png>
</file>

<file path=ppt/media/image31.png>
</file>

<file path=ppt/media/image310.png>
</file>

<file path=ppt/media/image32.png>
</file>

<file path=ppt/media/image33.png>
</file>

<file path=ppt/media/image34.png>
</file>

<file path=ppt/media/image35.png>
</file>

<file path=ppt/media/image36.png>
</file>

<file path=ppt/media/image360.png>
</file>

<file path=ppt/media/image37.png>
</file>

<file path=ppt/media/image370.png>
</file>

<file path=ppt/media/image38.png>
</file>

<file path=ppt/media/image39.png>
</file>

<file path=ppt/media/image4.svg>
</file>

<file path=ppt/media/image40.png>
</file>

<file path=ppt/media/image400.png>
</file>

<file path=ppt/media/image41.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46E2045A-045A-4BC7-A4D3-1395440B1C3D}" type="datetimeFigureOut">
              <a:rPr lang="en-US" smtClean="0"/>
              <a:pPr/>
              <a:t>10/12/2022</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CA8F1D18-9638-4932-8910-B6EDCB447AA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AED0B83-FA1E-482D-AD89-4E224F76AB55}" type="slidenum">
              <a:rPr lang="en-US" smtClean="0"/>
              <a:pPr/>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8</a:t>
            </a:fld>
            <a:endParaRPr lang="en-US"/>
          </a:p>
        </p:txBody>
      </p:sp>
    </p:spTree>
    <p:extLst>
      <p:ext uri="{BB962C8B-B14F-4D97-AF65-F5344CB8AC3E}">
        <p14:creationId xmlns:p14="http://schemas.microsoft.com/office/powerpoint/2010/main" val="1518597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17</a:t>
            </a:fld>
            <a:endParaRPr lang="en-US"/>
          </a:p>
        </p:txBody>
      </p:sp>
    </p:spTree>
    <p:extLst>
      <p:ext uri="{BB962C8B-B14F-4D97-AF65-F5344CB8AC3E}">
        <p14:creationId xmlns:p14="http://schemas.microsoft.com/office/powerpoint/2010/main" val="2258221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18</a:t>
            </a:fld>
            <a:endParaRPr lang="en-US"/>
          </a:p>
        </p:txBody>
      </p:sp>
    </p:spTree>
    <p:extLst>
      <p:ext uri="{BB962C8B-B14F-4D97-AF65-F5344CB8AC3E}">
        <p14:creationId xmlns:p14="http://schemas.microsoft.com/office/powerpoint/2010/main" val="3522779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Move 3m left and 8m up (wall stops the agent). Move 2m left and 1m down.</a:t>
            </a:r>
          </a:p>
          <a:p>
            <a:pPr marL="228600" indent="-228600">
              <a:buAutoNum type="arabicPeriod"/>
            </a:pPr>
            <a:r>
              <a:rPr lang="en-US" dirty="0"/>
              <a:t>Dimensions of the room. Agent needs to be able to measure the distance it goes. Wall needs to stop the agent and keep it in place.</a:t>
            </a:r>
          </a:p>
          <a:p>
            <a:pPr marL="228600" indent="-228600">
              <a:buAutoNum type="arabicPeriod"/>
            </a:pPr>
            <a:r>
              <a:rPr lang="en-US" dirty="0"/>
              <a:t>Model-based reflex agent.</a:t>
            </a:r>
          </a:p>
        </p:txBody>
      </p:sp>
      <p:sp>
        <p:nvSpPr>
          <p:cNvPr id="4" name="Slide Number Placeholder 3"/>
          <p:cNvSpPr>
            <a:spLocks noGrp="1"/>
          </p:cNvSpPr>
          <p:nvPr>
            <p:ph type="sldNum" sz="quarter" idx="5"/>
          </p:nvPr>
        </p:nvSpPr>
        <p:spPr/>
        <p:txBody>
          <a:bodyPr/>
          <a:lstStyle/>
          <a:p>
            <a:fld id="{CA8F1D18-9638-4932-8910-B6EDCB447AA8}" type="slidenum">
              <a:rPr lang="en-US" smtClean="0"/>
              <a:pPr/>
              <a:t>21</a:t>
            </a:fld>
            <a:endParaRPr lang="en-US"/>
          </a:p>
        </p:txBody>
      </p:sp>
    </p:spTree>
    <p:extLst>
      <p:ext uri="{BB962C8B-B14F-4D97-AF65-F5344CB8AC3E}">
        <p14:creationId xmlns:p14="http://schemas.microsoft.com/office/powerpoint/2010/main" val="639017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25</a:t>
            </a:fld>
            <a:endParaRPr lang="en-US"/>
          </a:p>
        </p:txBody>
      </p:sp>
    </p:spTree>
    <p:extLst>
      <p:ext uri="{BB962C8B-B14F-4D97-AF65-F5344CB8AC3E}">
        <p14:creationId xmlns:p14="http://schemas.microsoft.com/office/powerpoint/2010/main" val="13173972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27</a:t>
            </a:fld>
            <a:endParaRPr lang="en-US"/>
          </a:p>
        </p:txBody>
      </p:sp>
    </p:spTree>
    <p:extLst>
      <p:ext uri="{BB962C8B-B14F-4D97-AF65-F5344CB8AC3E}">
        <p14:creationId xmlns:p14="http://schemas.microsoft.com/office/powerpoint/2010/main" val="3454310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F1D18-9638-4932-8910-B6EDCB447AA8}" type="slidenum">
              <a:rPr lang="en-US" smtClean="0"/>
              <a:pPr/>
              <a:t>28</a:t>
            </a:fld>
            <a:endParaRPr lang="en-US"/>
          </a:p>
        </p:txBody>
      </p:sp>
    </p:spTree>
    <p:extLst>
      <p:ext uri="{BB962C8B-B14F-4D97-AF65-F5344CB8AC3E}">
        <p14:creationId xmlns:p14="http://schemas.microsoft.com/office/powerpoint/2010/main" val="2042226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Like the observable problem, but the percept function is Percept(s) = top-left corner tile.</a:t>
            </a:r>
          </a:p>
          <a:p>
            <a:pPr marL="228600" indent="-228600">
              <a:buAutoNum type="arabicPeriod"/>
            </a:pPr>
            <a:r>
              <a:rPr lang="en-US" dirty="0"/>
              <a:t>Cycle all tiles through the window and remember what they are. Now it is a completely observable problem.</a:t>
            </a:r>
          </a:p>
          <a:p>
            <a:pPr marL="0" indent="0">
              <a:buNone/>
            </a:pPr>
            <a:r>
              <a:rPr lang="en-US" dirty="0"/>
              <a:t> a) Model-based reflex agent (memory is used to keep track of hidden tiles)</a:t>
            </a:r>
          </a:p>
          <a:p>
            <a:pPr marL="0" indent="0">
              <a:buNone/>
            </a:pPr>
            <a:r>
              <a:rPr lang="en-US" dirty="0"/>
              <a:t>B ) First a simple algorithm that moves all tiles through the window. Then use a regular search tree.</a:t>
            </a:r>
          </a:p>
        </p:txBody>
      </p:sp>
      <p:sp>
        <p:nvSpPr>
          <p:cNvPr id="4" name="Slide Number Placeholder 3"/>
          <p:cNvSpPr>
            <a:spLocks noGrp="1"/>
          </p:cNvSpPr>
          <p:nvPr>
            <p:ph type="sldNum" sz="quarter" idx="5"/>
          </p:nvPr>
        </p:nvSpPr>
        <p:spPr/>
        <p:txBody>
          <a:bodyPr/>
          <a:lstStyle/>
          <a:p>
            <a:fld id="{CA8F1D18-9638-4932-8910-B6EDCB447AA8}" type="slidenum">
              <a:rPr lang="en-US" smtClean="0"/>
              <a:pPr/>
              <a:t>32</a:t>
            </a:fld>
            <a:endParaRPr lang="en-US"/>
          </a:p>
        </p:txBody>
      </p:sp>
    </p:spTree>
    <p:extLst>
      <p:ext uri="{BB962C8B-B14F-4D97-AF65-F5344CB8AC3E}">
        <p14:creationId xmlns:p14="http://schemas.microsoft.com/office/powerpoint/2010/main" val="907618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D9DA4-02CE-43F5-9CF0-D49D363C8459}" type="slidenum">
              <a:rPr lang="en-US" smtClean="0"/>
              <a:pPr/>
              <a:t>‹#›</a:t>
            </a:fld>
            <a:endParaRPr lang="en-US"/>
          </a:p>
        </p:txBody>
      </p:sp>
    </p:spTree>
    <p:extLst>
      <p:ext uri="{BB962C8B-B14F-4D97-AF65-F5344CB8AC3E}">
        <p14:creationId xmlns:p14="http://schemas.microsoft.com/office/powerpoint/2010/main" val="2856741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BB250-A250-4885-A268-87B3538DFE98}" type="slidenum">
              <a:rPr lang="en-US" smtClean="0"/>
              <a:pPr/>
              <a:t>‹#›</a:t>
            </a:fld>
            <a:endParaRPr lang="en-US"/>
          </a:p>
        </p:txBody>
      </p:sp>
    </p:spTree>
    <p:extLst>
      <p:ext uri="{BB962C8B-B14F-4D97-AF65-F5344CB8AC3E}">
        <p14:creationId xmlns:p14="http://schemas.microsoft.com/office/powerpoint/2010/main" val="3028620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66124F-E4DF-44CD-BFA1-9C4215F3C6FD}" type="slidenum">
              <a:rPr lang="en-US" smtClean="0"/>
              <a:pPr/>
              <a:t>‹#›</a:t>
            </a:fld>
            <a:endParaRPr lang="en-US"/>
          </a:p>
        </p:txBody>
      </p:sp>
    </p:spTree>
    <p:extLst>
      <p:ext uri="{BB962C8B-B14F-4D97-AF65-F5344CB8AC3E}">
        <p14:creationId xmlns:p14="http://schemas.microsoft.com/office/powerpoint/2010/main" val="1634036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A541FF-43FD-4C27-B2AB-C7A86A2D65CE}" type="slidenum">
              <a:rPr lang="en-US" smtClean="0"/>
              <a:pPr/>
              <a:t>‹#›</a:t>
            </a:fld>
            <a:endParaRPr lang="en-US"/>
          </a:p>
        </p:txBody>
      </p:sp>
    </p:spTree>
    <p:extLst>
      <p:ext uri="{BB962C8B-B14F-4D97-AF65-F5344CB8AC3E}">
        <p14:creationId xmlns:p14="http://schemas.microsoft.com/office/powerpoint/2010/main" val="1642015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706D21-1181-4166-8079-A41C583EFAEA}" type="slidenum">
              <a:rPr lang="en-US" smtClean="0"/>
              <a:pPr/>
              <a:t>‹#›</a:t>
            </a:fld>
            <a:endParaRPr lang="en-US"/>
          </a:p>
        </p:txBody>
      </p:sp>
    </p:spTree>
    <p:extLst>
      <p:ext uri="{BB962C8B-B14F-4D97-AF65-F5344CB8AC3E}">
        <p14:creationId xmlns:p14="http://schemas.microsoft.com/office/powerpoint/2010/main" val="2057478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64A6A7-A8A8-444E-955C-ECC81D9EE3C1}" type="slidenum">
              <a:rPr lang="en-US" smtClean="0"/>
              <a:pPr/>
              <a:t>‹#›</a:t>
            </a:fld>
            <a:endParaRPr lang="en-US"/>
          </a:p>
        </p:txBody>
      </p:sp>
    </p:spTree>
    <p:extLst>
      <p:ext uri="{BB962C8B-B14F-4D97-AF65-F5344CB8AC3E}">
        <p14:creationId xmlns:p14="http://schemas.microsoft.com/office/powerpoint/2010/main" val="4151139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98F21B-BA12-430D-BE3E-273EE4A9C69B}" type="slidenum">
              <a:rPr lang="en-US" smtClean="0"/>
              <a:pPr/>
              <a:t>‹#›</a:t>
            </a:fld>
            <a:endParaRPr lang="en-US"/>
          </a:p>
        </p:txBody>
      </p:sp>
    </p:spTree>
    <p:extLst>
      <p:ext uri="{BB962C8B-B14F-4D97-AF65-F5344CB8AC3E}">
        <p14:creationId xmlns:p14="http://schemas.microsoft.com/office/powerpoint/2010/main" val="1435584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3AA154-AEC2-45BD-83B5-605C6AF79F6D}" type="slidenum">
              <a:rPr lang="en-US" smtClean="0"/>
              <a:pPr/>
              <a:t>‹#›</a:t>
            </a:fld>
            <a:endParaRPr lang="en-US"/>
          </a:p>
        </p:txBody>
      </p:sp>
    </p:spTree>
    <p:extLst>
      <p:ext uri="{BB962C8B-B14F-4D97-AF65-F5344CB8AC3E}">
        <p14:creationId xmlns:p14="http://schemas.microsoft.com/office/powerpoint/2010/main" val="561963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90C9F4F-55B6-427D-981E-09CF38EE502D}" type="slidenum">
              <a:rPr lang="en-US" smtClean="0"/>
              <a:pPr/>
              <a:t>‹#›</a:t>
            </a:fld>
            <a:endParaRPr lang="en-US"/>
          </a:p>
        </p:txBody>
      </p:sp>
    </p:spTree>
    <p:extLst>
      <p:ext uri="{BB962C8B-B14F-4D97-AF65-F5344CB8AC3E}">
        <p14:creationId xmlns:p14="http://schemas.microsoft.com/office/powerpoint/2010/main" val="1797782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470B25-377E-4295-B49E-194E8FC6878E}" type="slidenum">
              <a:rPr lang="en-US" smtClean="0"/>
              <a:pPr/>
              <a:t>‹#›</a:t>
            </a:fld>
            <a:endParaRPr lang="en-US"/>
          </a:p>
        </p:txBody>
      </p:sp>
    </p:spTree>
    <p:extLst>
      <p:ext uri="{BB962C8B-B14F-4D97-AF65-F5344CB8AC3E}">
        <p14:creationId xmlns:p14="http://schemas.microsoft.com/office/powerpoint/2010/main" val="4206142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644E4E-8BDE-4300-9999-9D2DCD00CB85}" type="slidenum">
              <a:rPr lang="en-US" smtClean="0"/>
              <a:pPr/>
              <a:t>‹#›</a:t>
            </a:fld>
            <a:endParaRPr lang="en-US"/>
          </a:p>
        </p:txBody>
      </p:sp>
    </p:spTree>
    <p:extLst>
      <p:ext uri="{BB962C8B-B14F-4D97-AF65-F5344CB8AC3E}">
        <p14:creationId xmlns:p14="http://schemas.microsoft.com/office/powerpoint/2010/main" val="1845922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013C7E-08E5-4BBC-8983-6EE86B3B323D}" type="slidenum">
              <a:rPr lang="en-US" smtClean="0"/>
              <a:pPr/>
              <a:t>‹#›</a:t>
            </a:fld>
            <a:endParaRPr lang="en-US"/>
          </a:p>
        </p:txBody>
      </p:sp>
    </p:spTree>
    <p:extLst>
      <p:ext uri="{BB962C8B-B14F-4D97-AF65-F5344CB8AC3E}">
        <p14:creationId xmlns:p14="http://schemas.microsoft.com/office/powerpoint/2010/main" val="371191952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creativecommons.org/licenses/by-sa/4.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2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0.png"/></Relationships>
</file>

<file path=ppt/slides/_rels/slide24.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3.xml"/><Relationship Id="rId12" Type="http://schemas.openxmlformats.org/officeDocument/2006/relationships/image" Target="../media/image270.pn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4.xml"/><Relationship Id="rId3" Type="http://schemas.openxmlformats.org/officeDocument/2006/relationships/image" Target="../media/image28.png"/><Relationship Id="rId7" Type="http://schemas.openxmlformats.org/officeDocument/2006/relationships/diagramData" Target="../diagrams/data6.xml"/><Relationship Id="rId12" Type="http://schemas.openxmlformats.org/officeDocument/2006/relationships/diagramData" Target="../diagrams/data7.xml"/><Relationship Id="rId17" Type="http://schemas.openxmlformats.org/officeDocument/2006/relationships/image" Target="../media/image12.png"/><Relationship Id="rId2" Type="http://schemas.openxmlformats.org/officeDocument/2006/relationships/notesSlide" Target="../notesSlides/notesSlide6.xml"/><Relationship Id="rId16" Type="http://schemas.openxmlformats.org/officeDocument/2006/relationships/image" Target="../media/image270.png"/><Relationship Id="rId1" Type="http://schemas.openxmlformats.org/officeDocument/2006/relationships/slideLayout" Target="../slideLayouts/slideLayout2.xml"/><Relationship Id="rId6" Type="http://schemas.openxmlformats.org/officeDocument/2006/relationships/image" Target="../media/image35.png"/><Relationship Id="rId11" Type="http://schemas.microsoft.com/office/2007/relationships/diagramDrawing" Target="../diagrams/drawing4.xml"/><Relationship Id="rId5" Type="http://schemas.openxmlformats.org/officeDocument/2006/relationships/image" Target="../media/image34.png"/><Relationship Id="rId15" Type="http://schemas.openxmlformats.org/officeDocument/2006/relationships/diagramColors" Target="../diagrams/colors4.xml"/><Relationship Id="rId10" Type="http://schemas.openxmlformats.org/officeDocument/2006/relationships/diagramColors" Target="../diagrams/colors4.xml"/><Relationship Id="rId4" Type="http://schemas.openxmlformats.org/officeDocument/2006/relationships/image" Target="../media/image33.png"/><Relationship Id="rId9" Type="http://schemas.openxmlformats.org/officeDocument/2006/relationships/diagramQuickStyle" Target="../diagrams/quickStyle4.xml"/><Relationship Id="rId14" Type="http://schemas.openxmlformats.org/officeDocument/2006/relationships/diagramQuickStyle" Target="../diagrams/quickStyle4.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12.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2.xml"/><Relationship Id="rId5" Type="http://schemas.openxmlformats.org/officeDocument/2006/relationships/diagramQuickStyle" Target="../diagrams/quickStyle2.xml"/><Relationship Id="rId10"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8" Type="http://schemas.openxmlformats.org/officeDocument/2006/relationships/diagramData" Target="../diagrams/data9.xml"/><Relationship Id="rId3" Type="http://schemas.openxmlformats.org/officeDocument/2006/relationships/diagramData" Target="../diagrams/data8.xml"/><Relationship Id="rId7" Type="http://schemas.microsoft.com/office/2007/relationships/diagramDrawing" Target="../diagrams/drawing5.xml"/><Relationship Id="rId12" Type="http://schemas.openxmlformats.org/officeDocument/2006/relationships/image" Target="../media/image270.pn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diagramColors" Target="../diagrams/colors5.xml"/><Relationship Id="rId5" Type="http://schemas.openxmlformats.org/officeDocument/2006/relationships/diagramQuickStyle" Target="../diagrams/quickStyle5.xml"/><Relationship Id="rId10" Type="http://schemas.openxmlformats.org/officeDocument/2006/relationships/diagramQuickStyle" Target="../diagrams/quickStyle5.xml"/><Relationship Id="rId4" Type="http://schemas.openxmlformats.org/officeDocument/2006/relationships/diagramLayout" Target="../diagrams/layout5.xml"/><Relationship Id="rId9" Type="http://schemas.openxmlformats.org/officeDocument/2006/relationships/diagramLayout" Target="../diagrams/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6.xml"/><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eadership Professional Development in Volatile Times | Babson College">
            <a:extLst>
              <a:ext uri="{FF2B5EF4-FFF2-40B4-BE49-F238E27FC236}">
                <a16:creationId xmlns:a16="http://schemas.microsoft.com/office/drawing/2014/main" id="{5764A376-60D0-4571-A1E8-43581C653E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636" r="40432" b="9090"/>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7D7960-4663-47D2-B7FF-F15598B402EC}"/>
              </a:ext>
            </a:extLst>
          </p:cNvPr>
          <p:cNvSpPr>
            <a:spLocks noGrp="1"/>
          </p:cNvSpPr>
          <p:nvPr>
            <p:ph type="ctrTitle"/>
          </p:nvPr>
        </p:nvSpPr>
        <p:spPr>
          <a:xfrm>
            <a:off x="358485" y="1122363"/>
            <a:ext cx="2841915" cy="3204134"/>
          </a:xfrm>
        </p:spPr>
        <p:txBody>
          <a:bodyPr anchor="b">
            <a:normAutofit/>
          </a:bodyPr>
          <a:lstStyle/>
          <a:p>
            <a:pPr algn="l"/>
            <a:r>
              <a:rPr lang="en-US" sz="2800" dirty="0"/>
              <a:t>CS 5/7320 </a:t>
            </a:r>
            <a:br>
              <a:rPr lang="en-US" sz="2800" dirty="0"/>
            </a:br>
            <a:r>
              <a:rPr lang="en-US" sz="2400" dirty="0"/>
              <a:t>Artificial Intelligence</a:t>
            </a:r>
            <a:br>
              <a:rPr lang="en-US" sz="4200" dirty="0"/>
            </a:br>
            <a:br>
              <a:rPr lang="en-US" sz="4400" b="1" dirty="0"/>
            </a:br>
            <a:r>
              <a:rPr lang="en-US" sz="3600" b="1" dirty="0"/>
              <a:t>Search with Uncertainty</a:t>
            </a:r>
            <a:br>
              <a:rPr lang="en-US" sz="3600" b="1" dirty="0"/>
            </a:br>
            <a:r>
              <a:rPr lang="en-US" sz="2000" dirty="0"/>
              <a:t>AIMA Chapters 4.3-4.5</a:t>
            </a:r>
            <a:endParaRPr lang="en-US" sz="4200" b="1" dirty="0"/>
          </a:p>
        </p:txBody>
      </p:sp>
      <p:sp>
        <p:nvSpPr>
          <p:cNvPr id="3" name="Subtitle 2">
            <a:extLst>
              <a:ext uri="{FF2B5EF4-FFF2-40B4-BE49-F238E27FC236}">
                <a16:creationId xmlns:a16="http://schemas.microsoft.com/office/drawing/2014/main" id="{896D0283-4530-4ACB-843A-981D44341F5D}"/>
              </a:ext>
            </a:extLst>
          </p:cNvPr>
          <p:cNvSpPr>
            <a:spLocks noGrp="1"/>
          </p:cNvSpPr>
          <p:nvPr>
            <p:ph type="subTitle" idx="1"/>
          </p:nvPr>
        </p:nvSpPr>
        <p:spPr>
          <a:xfrm>
            <a:off x="358485" y="4872922"/>
            <a:ext cx="3017519" cy="1208141"/>
          </a:xfrm>
        </p:spPr>
        <p:txBody>
          <a:bodyPr>
            <a:normAutofit/>
          </a:bodyPr>
          <a:lstStyle/>
          <a:p>
            <a:pPr algn="l"/>
            <a:r>
              <a:rPr lang="en-US" sz="1700" dirty="0"/>
              <a:t>Slides by Michael Hahsler</a:t>
            </a:r>
            <a:br>
              <a:rPr lang="en-US" sz="1700" dirty="0"/>
            </a:br>
            <a:r>
              <a:rPr lang="en-US" sz="1400" dirty="0"/>
              <a:t>with figures from the AIMA textbook</a:t>
            </a:r>
            <a:endParaRPr lang="en-US" sz="1700" dirty="0"/>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4" descr="Creative Commons License">
            <a:extLst>
              <a:ext uri="{FF2B5EF4-FFF2-40B4-BE49-F238E27FC236}">
                <a16:creationId xmlns:a16="http://schemas.microsoft.com/office/drawing/2014/main" id="{B26C60E1-4F49-4B7F-9DB8-73DFFA4155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5785788"/>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3CD48F5-2A4B-4A59-962E-8D5FE39D8A7D}"/>
              </a:ext>
            </a:extLst>
          </p:cNvPr>
          <p:cNvSpPr txBox="1"/>
          <p:nvPr/>
        </p:nvSpPr>
        <p:spPr>
          <a:xfrm>
            <a:off x="296569" y="6196601"/>
            <a:ext cx="3017521" cy="430887"/>
          </a:xfrm>
          <a:prstGeom prst="rect">
            <a:avLst/>
          </a:prstGeom>
          <a:noFill/>
        </p:spPr>
        <p:txBody>
          <a:bodyPr wrap="square">
            <a:spAutoFit/>
          </a:bodyPr>
          <a:lstStyle/>
          <a:p>
            <a:r>
              <a:rPr lang="en-US" sz="1100" b="0" i="0" dirty="0">
                <a:solidFill>
                  <a:schemeClr val="tx1">
                    <a:lumMod val="50000"/>
                  </a:schemeClr>
                </a:solidFill>
                <a:effectLst/>
                <a:latin typeface="source sans pro" panose="020B0503030403020204" pitchFamily="34" charset="0"/>
              </a:rPr>
              <a:t>This work is licensed under a </a:t>
            </a:r>
            <a:r>
              <a:rPr lang="en-US" sz="1100" b="0" i="0" strike="noStrike" dirty="0">
                <a:solidFill>
                  <a:schemeClr val="tx1">
                    <a:lumMod val="50000"/>
                  </a:schemeClr>
                </a:solidFill>
                <a:effectLst/>
                <a:latin typeface="source sans pro" panose="020B0503030403020204" pitchFamily="34" charset="0"/>
                <a:hlinkClick r:id="rId4">
                  <a:extLst>
                    <a:ext uri="{A12FA001-AC4F-418D-AE19-62706E023703}">
                      <ahyp:hlinkClr xmlns:ahyp="http://schemas.microsoft.com/office/drawing/2018/hyperlinkcolor" val="tx"/>
                    </a:ext>
                  </a:extLst>
                </a:hlinkClick>
              </a:rPr>
              <a:t>Creative Commons Attribution-</a:t>
            </a:r>
            <a:r>
              <a:rPr lang="en-US" sz="1100" b="0" i="0" strike="noStrike" dirty="0" err="1">
                <a:solidFill>
                  <a:schemeClr val="tx1">
                    <a:lumMod val="50000"/>
                  </a:schemeClr>
                </a:solidFill>
                <a:effectLst/>
                <a:latin typeface="source sans pro" panose="020B0503030403020204" pitchFamily="34" charset="0"/>
                <a:hlinkClick r:id="rId4">
                  <a:extLst>
                    <a:ext uri="{A12FA001-AC4F-418D-AE19-62706E023703}">
                      <ahyp:hlinkClr xmlns:ahyp="http://schemas.microsoft.com/office/drawing/2018/hyperlinkcolor" val="tx"/>
                    </a:ext>
                  </a:extLst>
                </a:hlinkClick>
              </a:rPr>
              <a:t>ShareAlike</a:t>
            </a:r>
            <a:r>
              <a:rPr lang="en-US" sz="1100" b="0" i="0" strike="noStrike" dirty="0">
                <a:solidFill>
                  <a:schemeClr val="tx1">
                    <a:lumMod val="50000"/>
                  </a:schemeClr>
                </a:solidFill>
                <a:effectLst/>
                <a:latin typeface="source sans pro" panose="020B0503030403020204" pitchFamily="34" charset="0"/>
                <a:hlinkClick r:id="rId4">
                  <a:extLst>
                    <a:ext uri="{A12FA001-AC4F-418D-AE19-62706E023703}">
                      <ahyp:hlinkClr xmlns:ahyp="http://schemas.microsoft.com/office/drawing/2018/hyperlinkcolor" val="tx"/>
                    </a:ext>
                  </a:extLst>
                </a:hlinkClick>
              </a:rPr>
              <a:t> 4.0 International License</a:t>
            </a:r>
            <a:r>
              <a:rPr lang="en-US" sz="1100" b="0" i="0" dirty="0">
                <a:solidFill>
                  <a:schemeClr val="tx1">
                    <a:lumMod val="50000"/>
                  </a:schemeClr>
                </a:solidFill>
                <a:effectLst/>
                <a:latin typeface="source sans pro" panose="020B0503030403020204" pitchFamily="34" charset="0"/>
              </a:rPr>
              <a:t>.</a:t>
            </a:r>
            <a:endParaRPr lang="en-US" sz="1100" dirty="0">
              <a:solidFill>
                <a:schemeClr val="tx1">
                  <a:lumMod val="50000"/>
                </a:schemeClr>
              </a:solidFill>
            </a:endParaRPr>
          </a:p>
        </p:txBody>
      </p:sp>
    </p:spTree>
    <p:extLst>
      <p:ext uri="{BB962C8B-B14F-4D97-AF65-F5344CB8AC3E}">
        <p14:creationId xmlns:p14="http://schemas.microsoft.com/office/powerpoint/2010/main" val="286861524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A71E1-1590-4517-A928-48A6D115997C}"/>
              </a:ext>
            </a:extLst>
          </p:cNvPr>
          <p:cNvSpPr>
            <a:spLocks noGrp="1"/>
          </p:cNvSpPr>
          <p:nvPr>
            <p:ph type="title"/>
          </p:nvPr>
        </p:nvSpPr>
        <p:spPr/>
        <p:txBody>
          <a:bodyPr/>
          <a:lstStyle/>
          <a:p>
            <a:r>
              <a:rPr lang="en-US" dirty="0"/>
              <a:t>AND-OR Tree search: Idea</a:t>
            </a:r>
          </a:p>
        </p:txBody>
      </p:sp>
      <p:sp>
        <p:nvSpPr>
          <p:cNvPr id="28" name="Content Placeholder 27">
            <a:extLst>
              <a:ext uri="{FF2B5EF4-FFF2-40B4-BE49-F238E27FC236}">
                <a16:creationId xmlns:a16="http://schemas.microsoft.com/office/drawing/2014/main" id="{B54CF525-7D3F-4EEA-973F-3042015045E5}"/>
              </a:ext>
            </a:extLst>
          </p:cNvPr>
          <p:cNvSpPr>
            <a:spLocks noGrp="1"/>
          </p:cNvSpPr>
          <p:nvPr>
            <p:ph sz="half" idx="2"/>
          </p:nvPr>
        </p:nvSpPr>
        <p:spPr/>
        <p:txBody>
          <a:bodyPr>
            <a:normAutofit fontScale="77500" lnSpcReduction="20000"/>
          </a:bodyPr>
          <a:lstStyle/>
          <a:p>
            <a:r>
              <a:rPr lang="en-US" dirty="0"/>
              <a:t>Descend the tree by trying an action in each OR node and considering all resulting states of the AND nodes. </a:t>
            </a:r>
          </a:p>
          <a:p>
            <a:r>
              <a:rPr lang="en-US" dirty="0"/>
              <a:t>Remove branches (actions) if we cannot find a subtree below that leads to only goal nodes. </a:t>
            </a:r>
            <a:r>
              <a:rPr lang="en-US" dirty="0">
                <a:solidFill>
                  <a:schemeClr val="bg1">
                    <a:lumMod val="65000"/>
                  </a:schemeClr>
                </a:solidFill>
              </a:rPr>
              <a:t>(see failure in the code on the next slide).</a:t>
            </a:r>
          </a:p>
          <a:p>
            <a:r>
              <a:rPr lang="en-US" dirty="0"/>
              <a:t>Stop when we find a subtree that only has goal states in all leaf nodes (loop nodes can be ignored).</a:t>
            </a:r>
          </a:p>
          <a:p>
            <a:r>
              <a:rPr lang="en-US" dirty="0"/>
              <a:t>Construct the conditional plan that represents the subtree.</a:t>
            </a:r>
          </a:p>
        </p:txBody>
      </p:sp>
      <p:grpSp>
        <p:nvGrpSpPr>
          <p:cNvPr id="29" name="Group 28">
            <a:extLst>
              <a:ext uri="{FF2B5EF4-FFF2-40B4-BE49-F238E27FC236}">
                <a16:creationId xmlns:a16="http://schemas.microsoft.com/office/drawing/2014/main" id="{1FC6D188-ACEE-43FA-ADA0-EF36BF071571}"/>
              </a:ext>
            </a:extLst>
          </p:cNvPr>
          <p:cNvGrpSpPr/>
          <p:nvPr/>
        </p:nvGrpSpPr>
        <p:grpSpPr>
          <a:xfrm>
            <a:off x="304800" y="1881505"/>
            <a:ext cx="4111079" cy="3501956"/>
            <a:chOff x="232321" y="990600"/>
            <a:chExt cx="6308308" cy="5254557"/>
          </a:xfrm>
        </p:grpSpPr>
        <p:pic>
          <p:nvPicPr>
            <p:cNvPr id="30" name="Picture 29">
              <a:extLst>
                <a:ext uri="{FF2B5EF4-FFF2-40B4-BE49-F238E27FC236}">
                  <a16:creationId xmlns:a16="http://schemas.microsoft.com/office/drawing/2014/main" id="{CFF01980-78D9-46DC-A2C6-56FA32790BFF}"/>
                </a:ext>
              </a:extLst>
            </p:cNvPr>
            <p:cNvPicPr>
              <a:picLocks noChangeAspect="1"/>
            </p:cNvPicPr>
            <p:nvPr/>
          </p:nvPicPr>
          <p:blipFill>
            <a:blip r:embed="rId2"/>
            <a:stretch>
              <a:fillRect/>
            </a:stretch>
          </p:blipFill>
          <p:spPr>
            <a:xfrm>
              <a:off x="304800" y="990600"/>
              <a:ext cx="6235829" cy="5254557"/>
            </a:xfrm>
            <a:prstGeom prst="rect">
              <a:avLst/>
            </a:prstGeom>
          </p:spPr>
        </p:pic>
        <p:sp>
          <p:nvSpPr>
            <p:cNvPr id="31" name="TextBox 30">
              <a:extLst>
                <a:ext uri="{FF2B5EF4-FFF2-40B4-BE49-F238E27FC236}">
                  <a16:creationId xmlns:a16="http://schemas.microsoft.com/office/drawing/2014/main" id="{DE0DFA97-1876-42C1-BB18-67E356AB3085}"/>
                </a:ext>
              </a:extLst>
            </p:cNvPr>
            <p:cNvSpPr txBox="1"/>
            <p:nvPr/>
          </p:nvSpPr>
          <p:spPr>
            <a:xfrm>
              <a:off x="232321" y="4721157"/>
              <a:ext cx="1502232" cy="11776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900" b="1" i="1" dirty="0"/>
                <a:t>LOOP</a:t>
              </a:r>
              <a:r>
                <a:rPr lang="en-US" sz="900" dirty="0"/>
                <a:t>: No need to continue search. Solution is the same as above.</a:t>
              </a:r>
            </a:p>
          </p:txBody>
        </p:sp>
        <p:sp>
          <p:nvSpPr>
            <p:cNvPr id="32" name="Freeform: Shape 31">
              <a:extLst>
                <a:ext uri="{FF2B5EF4-FFF2-40B4-BE49-F238E27FC236}">
                  <a16:creationId xmlns:a16="http://schemas.microsoft.com/office/drawing/2014/main" id="{FD7E1330-81FD-401D-8F65-11D5958B4AB3}"/>
                </a:ext>
              </a:extLst>
            </p:cNvPr>
            <p:cNvSpPr/>
            <p:nvPr/>
          </p:nvSpPr>
          <p:spPr>
            <a:xfrm>
              <a:off x="957627" y="2861378"/>
              <a:ext cx="950495" cy="1275717"/>
            </a:xfrm>
            <a:custGeom>
              <a:avLst/>
              <a:gdLst>
                <a:gd name="connsiteX0" fmla="*/ 93717 w 1441254"/>
                <a:gd name="connsiteY0" fmla="*/ 2093495 h 2093495"/>
                <a:gd name="connsiteX1" fmla="*/ 141843 w 1441254"/>
                <a:gd name="connsiteY1" fmla="*/ 685800 h 2093495"/>
                <a:gd name="connsiteX2" fmla="*/ 1441254 w 1441254"/>
                <a:gd name="connsiteY2" fmla="*/ 0 h 2093495"/>
              </a:gdLst>
              <a:ahLst/>
              <a:cxnLst>
                <a:cxn ang="0">
                  <a:pos x="connsiteX0" y="connsiteY0"/>
                </a:cxn>
                <a:cxn ang="0">
                  <a:pos x="connsiteX1" y="connsiteY1"/>
                </a:cxn>
                <a:cxn ang="0">
                  <a:pos x="connsiteX2" y="connsiteY2"/>
                </a:cxn>
              </a:cxnLst>
              <a:rect l="l" t="t" r="r" b="b"/>
              <a:pathLst>
                <a:path w="1441254" h="2093495">
                  <a:moveTo>
                    <a:pt x="93717" y="2093495"/>
                  </a:moveTo>
                  <a:cubicBezTo>
                    <a:pt x="5485" y="1564105"/>
                    <a:pt x="-82746" y="1034716"/>
                    <a:pt x="141843" y="685800"/>
                  </a:cubicBezTo>
                  <a:cubicBezTo>
                    <a:pt x="366432" y="336884"/>
                    <a:pt x="903843" y="168442"/>
                    <a:pt x="1441254" y="0"/>
                  </a:cubicBezTo>
                </a:path>
              </a:pathLst>
            </a:custGeom>
            <a:ln>
              <a:headEnd type="none" w="med" len="med"/>
              <a:tailEnd type="arrow"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050" dirty="0"/>
            </a:p>
          </p:txBody>
        </p:sp>
        <p:cxnSp>
          <p:nvCxnSpPr>
            <p:cNvPr id="33" name="Straight Arrow Connector 32">
              <a:extLst>
                <a:ext uri="{FF2B5EF4-FFF2-40B4-BE49-F238E27FC236}">
                  <a16:creationId xmlns:a16="http://schemas.microsoft.com/office/drawing/2014/main" id="{FDD1F4D6-4609-4C6D-B209-6C21BB220B12}"/>
                </a:ext>
              </a:extLst>
            </p:cNvPr>
            <p:cNvCxnSpPr>
              <a:cxnSpLocks/>
            </p:cNvCxnSpPr>
            <p:nvPr/>
          </p:nvCxnSpPr>
          <p:spPr>
            <a:xfrm flipH="1">
              <a:off x="838200" y="2197310"/>
              <a:ext cx="609599" cy="39349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D571E5-7B61-4498-946C-61E55476ACA0}"/>
                </a:ext>
              </a:extLst>
            </p:cNvPr>
            <p:cNvCxnSpPr>
              <a:cxnSpLocks/>
            </p:cNvCxnSpPr>
            <p:nvPr/>
          </p:nvCxnSpPr>
          <p:spPr>
            <a:xfrm>
              <a:off x="1771649" y="2169320"/>
              <a:ext cx="561475" cy="45552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F4B8DE2-ED85-4A52-B06A-C9C08D4135FE}"/>
                </a:ext>
              </a:extLst>
            </p:cNvPr>
            <p:cNvCxnSpPr>
              <a:cxnSpLocks/>
            </p:cNvCxnSpPr>
            <p:nvPr/>
          </p:nvCxnSpPr>
          <p:spPr>
            <a:xfrm flipH="1">
              <a:off x="2301039" y="5141871"/>
              <a:ext cx="32084" cy="55169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DD13759-390E-4FE9-8657-BEA391906716}"/>
                </a:ext>
              </a:extLst>
            </p:cNvPr>
            <p:cNvCxnSpPr>
              <a:cxnSpLocks/>
            </p:cNvCxnSpPr>
            <p:nvPr/>
          </p:nvCxnSpPr>
          <p:spPr>
            <a:xfrm>
              <a:off x="3012059" y="3733800"/>
              <a:ext cx="0" cy="47586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1006325A-BDE7-41CF-86E1-D93AD128CD74}"/>
                </a:ext>
              </a:extLst>
            </p:cNvPr>
            <p:cNvSpPr txBox="1"/>
            <p:nvPr/>
          </p:nvSpPr>
          <p:spPr>
            <a:xfrm>
              <a:off x="1501710" y="1325861"/>
              <a:ext cx="696601" cy="392536"/>
            </a:xfrm>
            <a:prstGeom prst="rect">
              <a:avLst/>
            </a:prstGeom>
            <a:solidFill>
              <a:schemeClr val="bg1"/>
            </a:solidFill>
          </p:spPr>
          <p:txBody>
            <a:bodyPr wrap="none" rtlCol="0">
              <a:spAutoFit/>
            </a:bodyPr>
            <a:lstStyle/>
            <a:p>
              <a:r>
                <a:rPr lang="en-US" sz="1050" b="1" dirty="0">
                  <a:solidFill>
                    <a:srgbClr val="FF0000"/>
                  </a:solidFill>
                </a:rPr>
                <a:t>Suck</a:t>
              </a:r>
            </a:p>
          </p:txBody>
        </p:sp>
        <p:cxnSp>
          <p:nvCxnSpPr>
            <p:cNvPr id="38" name="Straight Arrow Connector 37">
              <a:extLst>
                <a:ext uri="{FF2B5EF4-FFF2-40B4-BE49-F238E27FC236}">
                  <a16:creationId xmlns:a16="http://schemas.microsoft.com/office/drawing/2014/main" id="{6B36ECEC-41D5-4677-99C0-9FB74EE16150}"/>
                </a:ext>
              </a:extLst>
            </p:cNvPr>
            <p:cNvCxnSpPr/>
            <p:nvPr/>
          </p:nvCxnSpPr>
          <p:spPr>
            <a:xfrm flipH="1">
              <a:off x="1676400" y="1413808"/>
              <a:ext cx="1313447" cy="44105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B09F9395-4EC9-4588-A6DF-07EC3893C7D2}"/>
                </a:ext>
              </a:extLst>
            </p:cNvPr>
            <p:cNvSpPr txBox="1"/>
            <p:nvPr/>
          </p:nvSpPr>
          <p:spPr>
            <a:xfrm>
              <a:off x="2613437" y="4571974"/>
              <a:ext cx="696601" cy="392536"/>
            </a:xfrm>
            <a:prstGeom prst="rect">
              <a:avLst/>
            </a:prstGeom>
            <a:solidFill>
              <a:schemeClr val="bg1"/>
            </a:solidFill>
          </p:spPr>
          <p:txBody>
            <a:bodyPr wrap="none" rtlCol="0">
              <a:spAutoFit/>
            </a:bodyPr>
            <a:lstStyle/>
            <a:p>
              <a:r>
                <a:rPr lang="en-US" sz="1050" b="1" dirty="0">
                  <a:solidFill>
                    <a:srgbClr val="FF0000"/>
                  </a:solidFill>
                </a:rPr>
                <a:t>Suck</a:t>
              </a:r>
            </a:p>
          </p:txBody>
        </p:sp>
        <p:sp>
          <p:nvSpPr>
            <p:cNvPr id="40" name="TextBox 39">
              <a:extLst>
                <a:ext uri="{FF2B5EF4-FFF2-40B4-BE49-F238E27FC236}">
                  <a16:creationId xmlns:a16="http://schemas.microsoft.com/office/drawing/2014/main" id="{63698E90-0154-4878-B94A-BC87126D344F}"/>
                </a:ext>
              </a:extLst>
            </p:cNvPr>
            <p:cNvSpPr txBox="1"/>
            <p:nvPr/>
          </p:nvSpPr>
          <p:spPr>
            <a:xfrm>
              <a:off x="2807692" y="2946864"/>
              <a:ext cx="755637" cy="392536"/>
            </a:xfrm>
            <a:prstGeom prst="rect">
              <a:avLst/>
            </a:prstGeom>
            <a:solidFill>
              <a:schemeClr val="bg1"/>
            </a:solidFill>
          </p:spPr>
          <p:txBody>
            <a:bodyPr wrap="none" rtlCol="0">
              <a:spAutoFit/>
            </a:bodyPr>
            <a:lstStyle/>
            <a:p>
              <a:r>
                <a:rPr lang="en-US" sz="1050" b="1" dirty="0">
                  <a:solidFill>
                    <a:srgbClr val="FF0000"/>
                  </a:solidFill>
                </a:rPr>
                <a:t>Right</a:t>
              </a:r>
            </a:p>
          </p:txBody>
        </p:sp>
        <p:cxnSp>
          <p:nvCxnSpPr>
            <p:cNvPr id="41" name="Straight Arrow Connector 40">
              <a:extLst>
                <a:ext uri="{FF2B5EF4-FFF2-40B4-BE49-F238E27FC236}">
                  <a16:creationId xmlns:a16="http://schemas.microsoft.com/office/drawing/2014/main" id="{515D8CDE-FE23-49F9-8FCA-90BA9A36B8F9}"/>
                </a:ext>
              </a:extLst>
            </p:cNvPr>
            <p:cNvCxnSpPr>
              <a:cxnSpLocks/>
            </p:cNvCxnSpPr>
            <p:nvPr/>
          </p:nvCxnSpPr>
          <p:spPr>
            <a:xfrm flipH="1">
              <a:off x="2333123" y="4500210"/>
              <a:ext cx="554080" cy="37659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CCD1161-5E03-43B6-B711-56734D1019C2}"/>
                </a:ext>
              </a:extLst>
            </p:cNvPr>
            <p:cNvCxnSpPr>
              <a:cxnSpLocks/>
            </p:cNvCxnSpPr>
            <p:nvPr/>
          </p:nvCxnSpPr>
          <p:spPr>
            <a:xfrm>
              <a:off x="2362200" y="2939305"/>
              <a:ext cx="638831" cy="48969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C47E4BD9-BCFB-66CF-DD62-1BC48CA76F3D}"/>
              </a:ext>
            </a:extLst>
          </p:cNvPr>
          <p:cNvSpPr txBox="1"/>
          <p:nvPr/>
        </p:nvSpPr>
        <p:spPr>
          <a:xfrm>
            <a:off x="299720" y="5945992"/>
            <a:ext cx="4572000" cy="369332"/>
          </a:xfrm>
          <a:prstGeom prst="rect">
            <a:avLst/>
          </a:prstGeom>
          <a:noFill/>
        </p:spPr>
        <p:txBody>
          <a:bodyPr wrap="square">
            <a:spAutoFit/>
          </a:bodyPr>
          <a:lstStyle/>
          <a:p>
            <a:r>
              <a:rPr lang="en-US" dirty="0"/>
              <a:t>[Suck, </a:t>
            </a:r>
            <a:r>
              <a:rPr lang="en-US" b="1" dirty="0"/>
              <a:t>if</a:t>
            </a:r>
            <a:r>
              <a:rPr lang="en-US" dirty="0"/>
              <a:t> State = 5 </a:t>
            </a:r>
            <a:r>
              <a:rPr lang="en-US" b="1" dirty="0"/>
              <a:t>then</a:t>
            </a:r>
            <a:r>
              <a:rPr lang="en-US" dirty="0"/>
              <a:t> [Right, Suck] </a:t>
            </a:r>
            <a:r>
              <a:rPr lang="en-US" b="1" dirty="0"/>
              <a:t>else</a:t>
            </a:r>
            <a:r>
              <a:rPr lang="en-US" dirty="0"/>
              <a:t> []]</a:t>
            </a:r>
          </a:p>
        </p:txBody>
      </p:sp>
      <p:sp>
        <p:nvSpPr>
          <p:cNvPr id="5" name="Arrow: Down 4">
            <a:extLst>
              <a:ext uri="{FF2B5EF4-FFF2-40B4-BE49-F238E27FC236}">
                <a16:creationId xmlns:a16="http://schemas.microsoft.com/office/drawing/2014/main" id="{C42832C8-70C7-9A6F-809D-F46E6B581CA3}"/>
              </a:ext>
            </a:extLst>
          </p:cNvPr>
          <p:cNvSpPr/>
          <p:nvPr/>
        </p:nvSpPr>
        <p:spPr>
          <a:xfrm>
            <a:off x="2229372" y="5442075"/>
            <a:ext cx="437628" cy="349125"/>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4144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A71E1-1590-4517-A928-48A6D115997C}"/>
              </a:ext>
            </a:extLst>
          </p:cNvPr>
          <p:cNvSpPr>
            <a:spLocks noGrp="1"/>
          </p:cNvSpPr>
          <p:nvPr>
            <p:ph type="title"/>
          </p:nvPr>
        </p:nvSpPr>
        <p:spPr>
          <a:xfrm>
            <a:off x="628650" y="152400"/>
            <a:ext cx="7886700" cy="1325563"/>
          </a:xfrm>
        </p:spPr>
        <p:txBody>
          <a:bodyPr/>
          <a:lstStyle/>
          <a:p>
            <a:r>
              <a:rPr lang="en-US" dirty="0"/>
              <a:t>AND-OR Recursive DFS Algorithm</a:t>
            </a:r>
          </a:p>
        </p:txBody>
      </p:sp>
      <p:pic>
        <p:nvPicPr>
          <p:cNvPr id="4" name="Picture 3">
            <a:extLst>
              <a:ext uri="{FF2B5EF4-FFF2-40B4-BE49-F238E27FC236}">
                <a16:creationId xmlns:a16="http://schemas.microsoft.com/office/drawing/2014/main" id="{124BD4AB-41E2-441A-8FB6-A19F5C72AD84}"/>
              </a:ext>
            </a:extLst>
          </p:cNvPr>
          <p:cNvPicPr>
            <a:picLocks noChangeAspect="1"/>
          </p:cNvPicPr>
          <p:nvPr/>
        </p:nvPicPr>
        <p:blipFill rotWithShape="1">
          <a:blip r:embed="rId2"/>
          <a:srcRect b="3689"/>
          <a:stretch/>
        </p:blipFill>
        <p:spPr>
          <a:xfrm>
            <a:off x="304800" y="1522328"/>
            <a:ext cx="8297629" cy="4268872"/>
          </a:xfrm>
          <a:prstGeom prst="rect">
            <a:avLst/>
          </a:prstGeom>
        </p:spPr>
        <p:style>
          <a:lnRef idx="2">
            <a:schemeClr val="accent2"/>
          </a:lnRef>
          <a:fillRef idx="1">
            <a:schemeClr val="lt1"/>
          </a:fillRef>
          <a:effectRef idx="0">
            <a:schemeClr val="accent2"/>
          </a:effectRef>
          <a:fontRef idx="minor">
            <a:schemeClr val="dk1"/>
          </a:fontRef>
        </p:style>
      </p:pic>
      <p:sp>
        <p:nvSpPr>
          <p:cNvPr id="5" name="TextBox 4">
            <a:extLst>
              <a:ext uri="{FF2B5EF4-FFF2-40B4-BE49-F238E27FC236}">
                <a16:creationId xmlns:a16="http://schemas.microsoft.com/office/drawing/2014/main" id="{9A45A4F1-358F-4D50-A8C5-804E04EB394F}"/>
              </a:ext>
            </a:extLst>
          </p:cNvPr>
          <p:cNvSpPr txBox="1"/>
          <p:nvPr/>
        </p:nvSpPr>
        <p:spPr>
          <a:xfrm>
            <a:off x="324853" y="5791200"/>
            <a:ext cx="7798394" cy="1077218"/>
          </a:xfrm>
          <a:prstGeom prst="rect">
            <a:avLst/>
          </a:prstGeom>
          <a:noFill/>
        </p:spPr>
        <p:txBody>
          <a:bodyPr wrap="square" rtlCol="0">
            <a:spAutoFit/>
          </a:bodyPr>
          <a:lstStyle/>
          <a:p>
            <a:r>
              <a:rPr lang="en-US" sz="1600" b="1" dirty="0"/>
              <a:t>Notes: </a:t>
            </a:r>
          </a:p>
          <a:p>
            <a:pPr marL="285750" indent="-285750">
              <a:buFont typeface="Arial" panose="020B0604020202020204" pitchFamily="34" charset="0"/>
              <a:buChar char="•"/>
            </a:pPr>
            <a:r>
              <a:rPr lang="en-US" sz="1600" dirty="0"/>
              <a:t>The DFS search tree is implicitly created using the call stack (recursive algorithm).</a:t>
            </a:r>
          </a:p>
          <a:p>
            <a:pPr marL="285750" indent="-285750">
              <a:buFont typeface="Arial" panose="020B0604020202020204" pitchFamily="34" charset="0"/>
              <a:buChar char="•"/>
            </a:pPr>
            <a:r>
              <a:rPr lang="en-US" sz="1600" dirty="0"/>
              <a:t>DFS is </a:t>
            </a:r>
            <a:r>
              <a:rPr lang="en-US" sz="1600" b="1" dirty="0"/>
              <a:t>not optimal</a:t>
            </a:r>
            <a:r>
              <a:rPr lang="en-US" sz="1600" dirty="0"/>
              <a:t>! BFS and A* search can be used to find better solutions (e.g., smallest subtree).</a:t>
            </a:r>
          </a:p>
        </p:txBody>
      </p:sp>
      <p:sp>
        <p:nvSpPr>
          <p:cNvPr id="6" name="TextBox 5">
            <a:extLst>
              <a:ext uri="{FF2B5EF4-FFF2-40B4-BE49-F238E27FC236}">
                <a16:creationId xmlns:a16="http://schemas.microsoft.com/office/drawing/2014/main" id="{B3084913-417F-4A63-9F41-782EF5611E50}"/>
              </a:ext>
            </a:extLst>
          </p:cNvPr>
          <p:cNvSpPr txBox="1"/>
          <p:nvPr/>
        </p:nvSpPr>
        <p:spPr>
          <a:xfrm>
            <a:off x="5291814" y="2798244"/>
            <a:ext cx="3516079" cy="338554"/>
          </a:xfrm>
          <a:prstGeom prst="rect">
            <a:avLst/>
          </a:prstGeom>
          <a:noFill/>
        </p:spPr>
        <p:txBody>
          <a:bodyPr wrap="square" rtlCol="0">
            <a:spAutoFit/>
          </a:bodyPr>
          <a:lstStyle/>
          <a:p>
            <a:r>
              <a:rPr lang="en-US" sz="1600" b="1" dirty="0">
                <a:solidFill>
                  <a:schemeClr val="bg1">
                    <a:lumMod val="65000"/>
                  </a:schemeClr>
                </a:solidFill>
              </a:rPr>
              <a:t>// don’t follow loops using path.  </a:t>
            </a:r>
          </a:p>
        </p:txBody>
      </p:sp>
      <p:sp>
        <p:nvSpPr>
          <p:cNvPr id="7" name="TextBox 6">
            <a:extLst>
              <a:ext uri="{FF2B5EF4-FFF2-40B4-BE49-F238E27FC236}">
                <a16:creationId xmlns:a16="http://schemas.microsoft.com/office/drawing/2014/main" id="{03717645-EC77-4003-BF7E-E484C09AE7D1}"/>
              </a:ext>
            </a:extLst>
          </p:cNvPr>
          <p:cNvSpPr txBox="1"/>
          <p:nvPr/>
        </p:nvSpPr>
        <p:spPr>
          <a:xfrm>
            <a:off x="5291815" y="3101556"/>
            <a:ext cx="2590800" cy="338554"/>
          </a:xfrm>
          <a:prstGeom prst="rect">
            <a:avLst/>
          </a:prstGeom>
          <a:noFill/>
        </p:spPr>
        <p:txBody>
          <a:bodyPr wrap="square" rtlCol="0">
            <a:spAutoFit/>
          </a:bodyPr>
          <a:lstStyle/>
          <a:p>
            <a:r>
              <a:rPr lang="en-US" sz="1600" b="1" dirty="0">
                <a:solidFill>
                  <a:srgbClr val="FF0000"/>
                </a:solidFill>
              </a:rPr>
              <a:t>// try all possible actions</a:t>
            </a:r>
          </a:p>
        </p:txBody>
      </p:sp>
      <p:sp>
        <p:nvSpPr>
          <p:cNvPr id="8" name="TextBox 7">
            <a:extLst>
              <a:ext uri="{FF2B5EF4-FFF2-40B4-BE49-F238E27FC236}">
                <a16:creationId xmlns:a16="http://schemas.microsoft.com/office/drawing/2014/main" id="{DE56666B-EEB0-4A81-A526-09A35CD1B2A5}"/>
              </a:ext>
            </a:extLst>
          </p:cNvPr>
          <p:cNvSpPr txBox="1"/>
          <p:nvPr/>
        </p:nvSpPr>
        <p:spPr>
          <a:xfrm>
            <a:off x="4876800" y="4583110"/>
            <a:ext cx="3852185" cy="584775"/>
          </a:xfrm>
          <a:prstGeom prst="rect">
            <a:avLst/>
          </a:prstGeom>
          <a:noFill/>
        </p:spPr>
        <p:txBody>
          <a:bodyPr wrap="square" rtlCol="0">
            <a:spAutoFit/>
          </a:bodyPr>
          <a:lstStyle/>
          <a:p>
            <a:r>
              <a:rPr lang="en-US" sz="1600" b="1" dirty="0">
                <a:solidFill>
                  <a:srgbClr val="FF0000"/>
                </a:solidFill>
              </a:rPr>
              <a:t>// try all possible outcomes, none can fail!</a:t>
            </a:r>
            <a:br>
              <a:rPr lang="en-US" sz="1600" b="1" dirty="0">
                <a:solidFill>
                  <a:schemeClr val="bg1">
                    <a:lumMod val="65000"/>
                  </a:schemeClr>
                </a:solidFill>
              </a:rPr>
            </a:br>
            <a:r>
              <a:rPr lang="en-US" sz="1600" b="1" dirty="0">
                <a:solidFill>
                  <a:schemeClr val="bg1">
                    <a:lumMod val="65000"/>
                  </a:schemeClr>
                </a:solidFill>
              </a:rPr>
              <a:t>// (= belief state)</a:t>
            </a:r>
          </a:p>
        </p:txBody>
      </p:sp>
      <p:sp>
        <p:nvSpPr>
          <p:cNvPr id="9" name="Callout: Line 8">
            <a:extLst>
              <a:ext uri="{FF2B5EF4-FFF2-40B4-BE49-F238E27FC236}">
                <a16:creationId xmlns:a16="http://schemas.microsoft.com/office/drawing/2014/main" id="{AC67C03C-23BD-492A-ABCA-3EAFABF0A8D2}"/>
              </a:ext>
            </a:extLst>
          </p:cNvPr>
          <p:cNvSpPr/>
          <p:nvPr/>
        </p:nvSpPr>
        <p:spPr>
          <a:xfrm>
            <a:off x="5710915" y="1142999"/>
            <a:ext cx="3276600" cy="333461"/>
          </a:xfrm>
          <a:prstGeom prst="borderCallout1">
            <a:avLst>
              <a:gd name="adj1" fmla="val 54831"/>
              <a:gd name="adj2" fmla="val -989"/>
              <a:gd name="adj3" fmla="val 130541"/>
              <a:gd name="adj4" fmla="val -907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nested If-then-else statements</a:t>
            </a:r>
          </a:p>
        </p:txBody>
      </p:sp>
      <p:sp>
        <p:nvSpPr>
          <p:cNvPr id="10" name="Callout: Line 9">
            <a:extLst>
              <a:ext uri="{FF2B5EF4-FFF2-40B4-BE49-F238E27FC236}">
                <a16:creationId xmlns:a16="http://schemas.microsoft.com/office/drawing/2014/main" id="{0799C6FC-F4C3-4999-A070-6F7735D7E504}"/>
              </a:ext>
            </a:extLst>
          </p:cNvPr>
          <p:cNvSpPr/>
          <p:nvPr/>
        </p:nvSpPr>
        <p:spPr>
          <a:xfrm>
            <a:off x="5694873" y="2096669"/>
            <a:ext cx="3276600" cy="195842"/>
          </a:xfrm>
          <a:prstGeom prst="borderCallout1">
            <a:avLst>
              <a:gd name="adj1" fmla="val 54831"/>
              <a:gd name="adj2" fmla="val -989"/>
              <a:gd name="adj3" fmla="val 155504"/>
              <a:gd name="adj4" fmla="val -4836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path is only maintained for cycle checking!</a:t>
            </a:r>
          </a:p>
        </p:txBody>
      </p:sp>
      <p:sp>
        <p:nvSpPr>
          <p:cNvPr id="11" name="TextBox 10">
            <a:extLst>
              <a:ext uri="{FF2B5EF4-FFF2-40B4-BE49-F238E27FC236}">
                <a16:creationId xmlns:a16="http://schemas.microsoft.com/office/drawing/2014/main" id="{C54162DD-4F90-40E1-97F3-9EBF02B62F76}"/>
              </a:ext>
            </a:extLst>
          </p:cNvPr>
          <p:cNvSpPr txBox="1"/>
          <p:nvPr/>
        </p:nvSpPr>
        <p:spPr>
          <a:xfrm>
            <a:off x="4399473" y="3844186"/>
            <a:ext cx="4572000" cy="584775"/>
          </a:xfrm>
          <a:prstGeom prst="rect">
            <a:avLst/>
          </a:prstGeom>
          <a:noFill/>
        </p:spPr>
        <p:txBody>
          <a:bodyPr wrap="square">
            <a:spAutoFit/>
          </a:bodyPr>
          <a:lstStyle/>
          <a:p>
            <a:r>
              <a:rPr lang="en-US" sz="1600" b="1" dirty="0">
                <a:solidFill>
                  <a:schemeClr val="bg1">
                    <a:lumMod val="65000"/>
                  </a:schemeClr>
                </a:solidFill>
              </a:rPr>
              <a:t>// fail means we found no action that leads to </a:t>
            </a:r>
            <a:br>
              <a:rPr lang="en-US" sz="1600" b="1" dirty="0">
                <a:solidFill>
                  <a:schemeClr val="bg1">
                    <a:lumMod val="65000"/>
                  </a:schemeClr>
                </a:solidFill>
              </a:rPr>
            </a:br>
            <a:r>
              <a:rPr lang="en-US" sz="1600" b="1" dirty="0">
                <a:solidFill>
                  <a:schemeClr val="bg1">
                    <a:lumMod val="65000"/>
                  </a:schemeClr>
                </a:solidFill>
              </a:rPr>
              <a:t>// a goal-only subtree</a:t>
            </a:r>
          </a:p>
        </p:txBody>
      </p:sp>
    </p:spTree>
    <p:extLst>
      <p:ext uri="{BB962C8B-B14F-4D97-AF65-F5344CB8AC3E}">
        <p14:creationId xmlns:p14="http://schemas.microsoft.com/office/powerpoint/2010/main" val="2817882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24899-9202-49C8-9CFC-76056765C35B}"/>
              </a:ext>
            </a:extLst>
          </p:cNvPr>
          <p:cNvSpPr>
            <a:spLocks noGrp="1"/>
          </p:cNvSpPr>
          <p:nvPr>
            <p:ph type="title"/>
          </p:nvPr>
        </p:nvSpPr>
        <p:spPr/>
        <p:txBody>
          <a:bodyPr/>
          <a:lstStyle/>
          <a:p>
            <a:r>
              <a:rPr lang="en-US" dirty="0"/>
              <a:t>Use of Conditional Plans</a:t>
            </a:r>
          </a:p>
        </p:txBody>
      </p:sp>
      <p:sp>
        <p:nvSpPr>
          <p:cNvPr id="3" name="Content Placeholder 2">
            <a:extLst>
              <a:ext uri="{FF2B5EF4-FFF2-40B4-BE49-F238E27FC236}">
                <a16:creationId xmlns:a16="http://schemas.microsoft.com/office/drawing/2014/main" id="{3E6B963F-E87F-4651-B2DE-E5A07C2F52E6}"/>
              </a:ext>
            </a:extLst>
          </p:cNvPr>
          <p:cNvSpPr>
            <a:spLocks noGrp="1"/>
          </p:cNvSpPr>
          <p:nvPr>
            <p:ph idx="1"/>
          </p:nvPr>
        </p:nvSpPr>
        <p:spPr>
          <a:xfrm>
            <a:off x="628650" y="1676400"/>
            <a:ext cx="7886700" cy="1603375"/>
          </a:xfrm>
        </p:spPr>
        <p:txBody>
          <a:bodyPr>
            <a:normAutofit fontScale="92500" lnSpcReduction="20000"/>
          </a:bodyPr>
          <a:lstStyle/>
          <a:p>
            <a:r>
              <a:rPr lang="en-US" dirty="0"/>
              <a:t>The conditional plan can be used in a </a:t>
            </a:r>
            <a:r>
              <a:rPr lang="en-US" b="1" dirty="0"/>
              <a:t>model-based reflex agent</a:t>
            </a:r>
            <a:r>
              <a:rPr lang="en-US" dirty="0"/>
              <a:t>. </a:t>
            </a:r>
          </a:p>
          <a:p>
            <a:endParaRPr lang="en-US" dirty="0"/>
          </a:p>
          <a:p>
            <a:pPr marL="0" indent="0">
              <a:buNone/>
            </a:pPr>
            <a:r>
              <a:rPr lang="en-US" dirty="0"/>
              <a:t>Example: After the initial action “suck”</a:t>
            </a:r>
          </a:p>
        </p:txBody>
      </p:sp>
      <p:grpSp>
        <p:nvGrpSpPr>
          <p:cNvPr id="28" name="Group 27">
            <a:extLst>
              <a:ext uri="{FF2B5EF4-FFF2-40B4-BE49-F238E27FC236}">
                <a16:creationId xmlns:a16="http://schemas.microsoft.com/office/drawing/2014/main" id="{9A16963B-4497-49CC-84E8-2E09171927A7}"/>
              </a:ext>
            </a:extLst>
          </p:cNvPr>
          <p:cNvGrpSpPr/>
          <p:nvPr/>
        </p:nvGrpSpPr>
        <p:grpSpPr>
          <a:xfrm>
            <a:off x="1371600" y="3276600"/>
            <a:ext cx="6553200" cy="3357265"/>
            <a:chOff x="1524000" y="3352800"/>
            <a:chExt cx="6553200" cy="3357265"/>
          </a:xfrm>
        </p:grpSpPr>
        <p:sp>
          <p:nvSpPr>
            <p:cNvPr id="4" name="TextBox 3">
              <a:extLst>
                <a:ext uri="{FF2B5EF4-FFF2-40B4-BE49-F238E27FC236}">
                  <a16:creationId xmlns:a16="http://schemas.microsoft.com/office/drawing/2014/main" id="{F281C13B-D08C-41C7-95F0-994DE7700A16}"/>
                </a:ext>
              </a:extLst>
            </p:cNvPr>
            <p:cNvSpPr txBox="1"/>
            <p:nvPr/>
          </p:nvSpPr>
          <p:spPr>
            <a:xfrm>
              <a:off x="4953000" y="3875544"/>
              <a:ext cx="2743200" cy="267765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sz="2400" dirty="0"/>
                <a:t>[Suck, </a:t>
              </a:r>
            </a:p>
            <a:p>
              <a:r>
                <a:rPr lang="en-US" sz="2400" b="1" dirty="0"/>
                <a:t>  if</a:t>
              </a:r>
              <a:r>
                <a:rPr lang="en-US" sz="2400" dirty="0"/>
                <a:t> State = 5 </a:t>
              </a:r>
              <a:r>
                <a:rPr lang="en-US" sz="2400" b="1" dirty="0"/>
                <a:t>then</a:t>
              </a:r>
              <a:r>
                <a:rPr lang="en-US" sz="2400" dirty="0"/>
                <a:t> </a:t>
              </a:r>
            </a:p>
            <a:p>
              <a:r>
                <a:rPr lang="en-US" sz="2400" dirty="0"/>
                <a:t>    [Right, </a:t>
              </a:r>
            </a:p>
            <a:p>
              <a:r>
                <a:rPr lang="en-US" sz="2400" dirty="0"/>
                <a:t>      Suck] </a:t>
              </a:r>
            </a:p>
            <a:p>
              <a:r>
                <a:rPr lang="en-US" sz="2400" b="1" dirty="0"/>
                <a:t>  else</a:t>
              </a:r>
              <a:r>
                <a:rPr lang="en-US" sz="2400" dirty="0"/>
                <a:t> </a:t>
              </a:r>
            </a:p>
            <a:p>
              <a:r>
                <a:rPr lang="en-US" sz="2400" dirty="0"/>
                <a:t>     []</a:t>
              </a:r>
            </a:p>
            <a:p>
              <a:r>
                <a:rPr lang="en-US" sz="2400" dirty="0"/>
                <a:t>]</a:t>
              </a:r>
            </a:p>
          </p:txBody>
        </p:sp>
        <p:sp>
          <p:nvSpPr>
            <p:cNvPr id="5" name="TextBox 4">
              <a:extLst>
                <a:ext uri="{FF2B5EF4-FFF2-40B4-BE49-F238E27FC236}">
                  <a16:creationId xmlns:a16="http://schemas.microsoft.com/office/drawing/2014/main" id="{E3487A28-7FEC-42DE-B61F-F40B099F9075}"/>
                </a:ext>
              </a:extLst>
            </p:cNvPr>
            <p:cNvSpPr txBox="1"/>
            <p:nvPr/>
          </p:nvSpPr>
          <p:spPr>
            <a:xfrm>
              <a:off x="1980699" y="4836256"/>
              <a:ext cx="1143000" cy="46166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400" dirty="0"/>
                <a:t>Step 2</a:t>
              </a:r>
            </a:p>
          </p:txBody>
        </p:sp>
        <p:cxnSp>
          <p:nvCxnSpPr>
            <p:cNvPr id="7" name="Straight Arrow Connector 6">
              <a:extLst>
                <a:ext uri="{FF2B5EF4-FFF2-40B4-BE49-F238E27FC236}">
                  <a16:creationId xmlns:a16="http://schemas.microsoft.com/office/drawing/2014/main" id="{8DD78E0A-A9CD-41B1-AECE-E5C87683D860}"/>
                </a:ext>
              </a:extLst>
            </p:cNvPr>
            <p:cNvCxnSpPr>
              <a:cxnSpLocks/>
              <a:stCxn id="5" idx="3"/>
              <a:endCxn id="10" idx="1"/>
            </p:cNvCxnSpPr>
            <p:nvPr/>
          </p:nvCxnSpPr>
          <p:spPr>
            <a:xfrm flipV="1">
              <a:off x="3123699" y="4444044"/>
              <a:ext cx="1467351" cy="623045"/>
            </a:xfrm>
            <a:prstGeom prst="straightConnector1">
              <a:avLst/>
            </a:prstGeom>
            <a:ln w="76200">
              <a:headEnd type="none" w="med" len="med"/>
              <a:tailEnd type="triangle" w="med" len="med"/>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4264DD5C-CD60-4FEF-A8C6-2549F68A5065}"/>
                </a:ext>
              </a:extLst>
            </p:cNvPr>
            <p:cNvSpPr txBox="1"/>
            <p:nvPr/>
          </p:nvSpPr>
          <p:spPr>
            <a:xfrm>
              <a:off x="4591050" y="4213211"/>
              <a:ext cx="381000" cy="461665"/>
            </a:xfrm>
            <a:prstGeom prst="rect">
              <a:avLst/>
            </a:prstGeom>
            <a:noFill/>
          </p:spPr>
          <p:txBody>
            <a:bodyPr wrap="square" rtlCol="0">
              <a:spAutoFit/>
            </a:bodyPr>
            <a:lstStyle/>
            <a:p>
              <a:r>
                <a:rPr lang="en-US" sz="2400" dirty="0"/>
                <a:t>2</a:t>
              </a:r>
            </a:p>
          </p:txBody>
        </p:sp>
        <p:sp>
          <p:nvSpPr>
            <p:cNvPr id="11" name="TextBox 10">
              <a:extLst>
                <a:ext uri="{FF2B5EF4-FFF2-40B4-BE49-F238E27FC236}">
                  <a16:creationId xmlns:a16="http://schemas.microsoft.com/office/drawing/2014/main" id="{60E265ED-85C6-4305-881B-B50A7214BBC7}"/>
                </a:ext>
              </a:extLst>
            </p:cNvPr>
            <p:cNvSpPr txBox="1"/>
            <p:nvPr/>
          </p:nvSpPr>
          <p:spPr>
            <a:xfrm>
              <a:off x="4610100" y="4616574"/>
              <a:ext cx="381000" cy="461665"/>
            </a:xfrm>
            <a:prstGeom prst="rect">
              <a:avLst/>
            </a:prstGeom>
            <a:noFill/>
          </p:spPr>
          <p:txBody>
            <a:bodyPr wrap="square" rtlCol="0">
              <a:spAutoFit/>
            </a:bodyPr>
            <a:lstStyle/>
            <a:p>
              <a:r>
                <a:rPr lang="en-US" sz="2400" dirty="0"/>
                <a:t>3</a:t>
              </a:r>
            </a:p>
          </p:txBody>
        </p:sp>
        <p:sp>
          <p:nvSpPr>
            <p:cNvPr id="12" name="TextBox 11">
              <a:extLst>
                <a:ext uri="{FF2B5EF4-FFF2-40B4-BE49-F238E27FC236}">
                  <a16:creationId xmlns:a16="http://schemas.microsoft.com/office/drawing/2014/main" id="{FDF6BB9D-69D6-4035-A10E-032C703BC33C}"/>
                </a:ext>
              </a:extLst>
            </p:cNvPr>
            <p:cNvSpPr txBox="1"/>
            <p:nvPr/>
          </p:nvSpPr>
          <p:spPr>
            <a:xfrm>
              <a:off x="4610100" y="4984980"/>
              <a:ext cx="381000" cy="461665"/>
            </a:xfrm>
            <a:prstGeom prst="rect">
              <a:avLst/>
            </a:prstGeom>
            <a:noFill/>
          </p:spPr>
          <p:txBody>
            <a:bodyPr wrap="square" rtlCol="0">
              <a:spAutoFit/>
            </a:bodyPr>
            <a:lstStyle/>
            <a:p>
              <a:r>
                <a:rPr lang="en-US" sz="2400" dirty="0"/>
                <a:t>4</a:t>
              </a:r>
            </a:p>
          </p:txBody>
        </p:sp>
        <p:sp>
          <p:nvSpPr>
            <p:cNvPr id="13" name="TextBox 12">
              <a:extLst>
                <a:ext uri="{FF2B5EF4-FFF2-40B4-BE49-F238E27FC236}">
                  <a16:creationId xmlns:a16="http://schemas.microsoft.com/office/drawing/2014/main" id="{F26767FE-3CCF-47D3-ACC4-7D4CE178B81E}"/>
                </a:ext>
              </a:extLst>
            </p:cNvPr>
            <p:cNvSpPr txBox="1"/>
            <p:nvPr/>
          </p:nvSpPr>
          <p:spPr>
            <a:xfrm>
              <a:off x="4419600" y="3424535"/>
              <a:ext cx="914400" cy="461665"/>
            </a:xfrm>
            <a:prstGeom prst="rect">
              <a:avLst/>
            </a:prstGeom>
            <a:noFill/>
          </p:spPr>
          <p:txBody>
            <a:bodyPr wrap="square" rtlCol="0">
              <a:spAutoFit/>
            </a:bodyPr>
            <a:lstStyle/>
            <a:p>
              <a:r>
                <a:rPr lang="en-US" sz="2400" dirty="0"/>
                <a:t>Step</a:t>
              </a:r>
            </a:p>
          </p:txBody>
        </p:sp>
        <p:sp>
          <p:nvSpPr>
            <p:cNvPr id="14" name="TextBox 13">
              <a:extLst>
                <a:ext uri="{FF2B5EF4-FFF2-40B4-BE49-F238E27FC236}">
                  <a16:creationId xmlns:a16="http://schemas.microsoft.com/office/drawing/2014/main" id="{1151AAF9-1B70-4E2D-8C11-8AA0CB12F354}"/>
                </a:ext>
              </a:extLst>
            </p:cNvPr>
            <p:cNvSpPr txBox="1"/>
            <p:nvPr/>
          </p:nvSpPr>
          <p:spPr>
            <a:xfrm>
              <a:off x="4580021" y="3852826"/>
              <a:ext cx="381000" cy="461665"/>
            </a:xfrm>
            <a:prstGeom prst="rect">
              <a:avLst/>
            </a:prstGeom>
            <a:noFill/>
          </p:spPr>
          <p:txBody>
            <a:bodyPr wrap="square" rtlCol="0">
              <a:spAutoFit/>
            </a:bodyPr>
            <a:lstStyle/>
            <a:p>
              <a:r>
                <a:rPr lang="en-US" sz="2400" dirty="0"/>
                <a:t>1</a:t>
              </a:r>
            </a:p>
          </p:txBody>
        </p:sp>
        <p:sp>
          <p:nvSpPr>
            <p:cNvPr id="22" name="TextBox 21">
              <a:extLst>
                <a:ext uri="{FF2B5EF4-FFF2-40B4-BE49-F238E27FC236}">
                  <a16:creationId xmlns:a16="http://schemas.microsoft.com/office/drawing/2014/main" id="{997A40C5-7D31-4B78-A469-7046742F3861}"/>
                </a:ext>
              </a:extLst>
            </p:cNvPr>
            <p:cNvSpPr txBox="1"/>
            <p:nvPr/>
          </p:nvSpPr>
          <p:spPr>
            <a:xfrm>
              <a:off x="4499811" y="5737006"/>
              <a:ext cx="529389" cy="461665"/>
            </a:xfrm>
            <a:prstGeom prst="rect">
              <a:avLst/>
            </a:prstGeom>
            <a:noFill/>
          </p:spPr>
          <p:txBody>
            <a:bodyPr wrap="square" rtlCol="0">
              <a:spAutoFit/>
            </a:bodyPr>
            <a:lstStyle/>
            <a:p>
              <a:r>
                <a:rPr lang="en-US" sz="2400" dirty="0"/>
                <a:t>4b</a:t>
              </a:r>
            </a:p>
          </p:txBody>
        </p:sp>
        <p:sp>
          <p:nvSpPr>
            <p:cNvPr id="24" name="TextBox 23">
              <a:extLst>
                <a:ext uri="{FF2B5EF4-FFF2-40B4-BE49-F238E27FC236}">
                  <a16:creationId xmlns:a16="http://schemas.microsoft.com/office/drawing/2014/main" id="{F751783D-19EA-4481-99F2-A2EE82B69559}"/>
                </a:ext>
              </a:extLst>
            </p:cNvPr>
            <p:cNvSpPr txBox="1"/>
            <p:nvPr/>
          </p:nvSpPr>
          <p:spPr>
            <a:xfrm>
              <a:off x="1694949" y="4409318"/>
              <a:ext cx="2095500" cy="461665"/>
            </a:xfrm>
            <a:prstGeom prst="rect">
              <a:avLst/>
            </a:prstGeom>
            <a:noFill/>
          </p:spPr>
          <p:txBody>
            <a:bodyPr wrap="square" rtlCol="0">
              <a:spAutoFit/>
            </a:bodyPr>
            <a:lstStyle/>
            <a:p>
              <a:r>
                <a:rPr lang="en-US" sz="2400" dirty="0"/>
                <a:t>Agent’s State</a:t>
              </a:r>
            </a:p>
          </p:txBody>
        </p:sp>
        <p:sp>
          <p:nvSpPr>
            <p:cNvPr id="25" name="TextBox 24">
              <a:extLst>
                <a:ext uri="{FF2B5EF4-FFF2-40B4-BE49-F238E27FC236}">
                  <a16:creationId xmlns:a16="http://schemas.microsoft.com/office/drawing/2014/main" id="{9279523E-6893-4967-A081-A6CAF1BFC6EB}"/>
                </a:ext>
              </a:extLst>
            </p:cNvPr>
            <p:cNvSpPr txBox="1"/>
            <p:nvPr/>
          </p:nvSpPr>
          <p:spPr>
            <a:xfrm>
              <a:off x="5638800" y="3440130"/>
              <a:ext cx="1244767" cy="461665"/>
            </a:xfrm>
            <a:prstGeom prst="rect">
              <a:avLst/>
            </a:prstGeom>
            <a:noFill/>
          </p:spPr>
          <p:txBody>
            <a:bodyPr wrap="square" rtlCol="0">
              <a:spAutoFit/>
            </a:bodyPr>
            <a:lstStyle/>
            <a:p>
              <a:r>
                <a:rPr lang="en-US" sz="2400" dirty="0"/>
                <a:t>Program</a:t>
              </a:r>
            </a:p>
          </p:txBody>
        </p:sp>
        <p:sp>
          <p:nvSpPr>
            <p:cNvPr id="26" name="Rectangle 25">
              <a:extLst>
                <a:ext uri="{FF2B5EF4-FFF2-40B4-BE49-F238E27FC236}">
                  <a16:creationId xmlns:a16="http://schemas.microsoft.com/office/drawing/2014/main" id="{D469C6AE-C822-461C-AF5D-23C3FFAF7BF7}"/>
                </a:ext>
              </a:extLst>
            </p:cNvPr>
            <p:cNvSpPr/>
            <p:nvPr/>
          </p:nvSpPr>
          <p:spPr>
            <a:xfrm>
              <a:off x="1524000" y="3352800"/>
              <a:ext cx="6553200" cy="335726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7" name="TextBox 26">
              <a:extLst>
                <a:ext uri="{FF2B5EF4-FFF2-40B4-BE49-F238E27FC236}">
                  <a16:creationId xmlns:a16="http://schemas.microsoft.com/office/drawing/2014/main" id="{E7C45D22-3726-411A-AE0C-B3A81CAB3BE2}"/>
                </a:ext>
              </a:extLst>
            </p:cNvPr>
            <p:cNvSpPr txBox="1"/>
            <p:nvPr/>
          </p:nvSpPr>
          <p:spPr>
            <a:xfrm>
              <a:off x="1600200" y="3421440"/>
              <a:ext cx="1219200" cy="461665"/>
            </a:xfrm>
            <a:prstGeom prst="rect">
              <a:avLst/>
            </a:prstGeom>
            <a:noFill/>
          </p:spPr>
          <p:txBody>
            <a:bodyPr wrap="square" rtlCol="0">
              <a:spAutoFit/>
            </a:bodyPr>
            <a:lstStyle/>
            <a:p>
              <a:r>
                <a:rPr lang="en-US" sz="2400" b="1" dirty="0"/>
                <a:t>Agent</a:t>
              </a:r>
            </a:p>
          </p:txBody>
        </p:sp>
      </p:grpSp>
    </p:spTree>
    <p:extLst>
      <p:ext uri="{BB962C8B-B14F-4D97-AF65-F5344CB8AC3E}">
        <p14:creationId xmlns:p14="http://schemas.microsoft.com/office/powerpoint/2010/main" val="2204040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314AF0E-742D-42A0-B205-4D4C3ECCC5D6}"/>
              </a:ext>
            </a:extLst>
          </p:cNvPr>
          <p:cNvPicPr>
            <a:picLocks noChangeAspect="1"/>
          </p:cNvPicPr>
          <p:nvPr/>
        </p:nvPicPr>
        <p:blipFill rotWithShape="1">
          <a:blip r:embed="rId2">
            <a:alphaModFix amt="85000"/>
            <a:extLst>
              <a:ext uri="{BEBA8EAE-BF5A-486C-A8C5-ECC9F3942E4B}">
                <a14:imgProps xmlns:a14="http://schemas.microsoft.com/office/drawing/2010/main">
                  <a14:imgLayer r:embed="rId3">
                    <a14:imgEffect>
                      <a14:artisticChalkSketch/>
                    </a14:imgEffect>
                  </a14:imgLayer>
                </a14:imgProps>
              </a:ext>
            </a:extLst>
          </a:blip>
          <a:srcRect/>
          <a:stretch/>
        </p:blipFill>
        <p:spPr>
          <a:xfrm>
            <a:off x="20" y="1"/>
            <a:ext cx="9143980" cy="6857999"/>
          </a:xfrm>
          <a:prstGeom prst="rect">
            <a:avLst/>
          </a:prstGeom>
        </p:spPr>
      </p:pic>
      <p:sp>
        <p:nvSpPr>
          <p:cNvPr id="4" name="Title 3">
            <a:extLst>
              <a:ext uri="{FF2B5EF4-FFF2-40B4-BE49-F238E27FC236}">
                <a16:creationId xmlns:a16="http://schemas.microsoft.com/office/drawing/2014/main" id="{4058D537-D381-4DBC-9287-D915E58B1AFD}"/>
              </a:ext>
            </a:extLst>
          </p:cNvPr>
          <p:cNvSpPr>
            <a:spLocks noGrp="1"/>
          </p:cNvSpPr>
          <p:nvPr>
            <p:ph type="title"/>
          </p:nvPr>
        </p:nvSpPr>
        <p:spPr>
          <a:xfrm>
            <a:off x="381000" y="1828800"/>
            <a:ext cx="5181600" cy="2423680"/>
          </a:xfrm>
        </p:spPr>
        <p:txBody>
          <a:bodyPr vert="horz" lIns="91440" tIns="45720" rIns="91440" bIns="45720" rtlCol="0" anchor="b">
            <a:normAutofit/>
          </a:bodyPr>
          <a:lstStyle/>
          <a:p>
            <a:pPr algn="ctr"/>
            <a:r>
              <a:rPr lang="en-US" b="1" dirty="0">
                <a:solidFill>
                  <a:srgbClr val="FFFFFF"/>
                </a:solidFill>
                <a:effectLst>
                  <a:outerShdw blurRad="38100" dist="38100" dir="2700000" algn="tl">
                    <a:srgbClr val="000000">
                      <a:alpha val="43137"/>
                    </a:srgbClr>
                  </a:outerShdw>
                </a:effectLst>
              </a:rPr>
              <a:t>Search with no Observations</a:t>
            </a:r>
          </a:p>
        </p:txBody>
      </p:sp>
      <p:sp>
        <p:nvSpPr>
          <p:cNvPr id="5" name="Text Placeholder 4">
            <a:extLst>
              <a:ext uri="{FF2B5EF4-FFF2-40B4-BE49-F238E27FC236}">
                <a16:creationId xmlns:a16="http://schemas.microsoft.com/office/drawing/2014/main" id="{7F8D9245-3486-407B-B07E-AD89A17D5087}"/>
              </a:ext>
            </a:extLst>
          </p:cNvPr>
          <p:cNvSpPr>
            <a:spLocks noGrp="1"/>
          </p:cNvSpPr>
          <p:nvPr>
            <p:ph type="body" idx="1"/>
          </p:nvPr>
        </p:nvSpPr>
        <p:spPr>
          <a:xfrm>
            <a:off x="1447800" y="4495800"/>
            <a:ext cx="3276600" cy="1282707"/>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dirty="0">
                <a:solidFill>
                  <a:srgbClr val="FFFFFF"/>
                </a:solidFill>
              </a:rPr>
              <a:t>Using </a:t>
            </a:r>
            <a:r>
              <a:rPr lang="en-US" sz="2400" dirty="0"/>
              <a:t>Actions to “Coerce” the World into Known States</a:t>
            </a:r>
            <a:endParaRPr lang="en-US" dirty="0">
              <a:solidFill>
                <a:srgbClr val="FFFFFF"/>
              </a:solidFill>
            </a:endParaRPr>
          </a:p>
        </p:txBody>
      </p:sp>
    </p:spTree>
    <p:extLst>
      <p:ext uri="{BB962C8B-B14F-4D97-AF65-F5344CB8AC3E}">
        <p14:creationId xmlns:p14="http://schemas.microsoft.com/office/powerpoint/2010/main" val="382421448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2C92B-DF76-4383-B4BB-8C398C824A15}"/>
              </a:ext>
            </a:extLst>
          </p:cNvPr>
          <p:cNvSpPr>
            <a:spLocks noGrp="1"/>
          </p:cNvSpPr>
          <p:nvPr>
            <p:ph type="title"/>
          </p:nvPr>
        </p:nvSpPr>
        <p:spPr/>
        <p:txBody>
          <a:bodyPr/>
          <a:lstStyle/>
          <a:p>
            <a:r>
              <a:rPr lang="en-US" dirty="0"/>
              <a:t>No Observations</a:t>
            </a:r>
          </a:p>
        </p:txBody>
      </p:sp>
      <p:sp>
        <p:nvSpPr>
          <p:cNvPr id="3" name="Content Placeholder 2">
            <a:extLst>
              <a:ext uri="{FF2B5EF4-FFF2-40B4-BE49-F238E27FC236}">
                <a16:creationId xmlns:a16="http://schemas.microsoft.com/office/drawing/2014/main" id="{72746BB6-4F7C-4A24-AFA7-10CC1476A272}"/>
              </a:ext>
            </a:extLst>
          </p:cNvPr>
          <p:cNvSpPr>
            <a:spLocks noGrp="1"/>
          </p:cNvSpPr>
          <p:nvPr>
            <p:ph idx="1"/>
          </p:nvPr>
        </p:nvSpPr>
        <p:spPr/>
        <p:txBody>
          <a:bodyPr>
            <a:normAutofit fontScale="92500" lnSpcReduction="20000"/>
          </a:bodyPr>
          <a:lstStyle/>
          <a:p>
            <a:pPr marL="0" indent="0">
              <a:buNone/>
            </a:pPr>
            <a:r>
              <a:rPr lang="en-US" dirty="0" err="1"/>
              <a:t>Sensorless</a:t>
            </a:r>
            <a:r>
              <a:rPr lang="en-US" dirty="0"/>
              <a:t> problem = </a:t>
            </a:r>
            <a:r>
              <a:rPr lang="en-US" i="1" dirty="0"/>
              <a:t>unobservable environment </a:t>
            </a:r>
            <a:r>
              <a:rPr lang="en-US" dirty="0"/>
              <a:t>also called a </a:t>
            </a:r>
            <a:r>
              <a:rPr lang="en-US" i="1" dirty="0"/>
              <a:t>conformant problem.</a:t>
            </a:r>
          </a:p>
          <a:p>
            <a:endParaRPr lang="en-US" dirty="0"/>
          </a:p>
          <a:p>
            <a:pPr marL="0" indent="0" algn="ctr">
              <a:buNone/>
            </a:pPr>
            <a:r>
              <a:rPr lang="en-US" b="1" dirty="0"/>
              <a:t>Why is this useful?</a:t>
            </a:r>
          </a:p>
          <a:p>
            <a:pPr marL="0" indent="0" algn="ctr">
              <a:buNone/>
            </a:pPr>
            <a:endParaRPr lang="en-US" b="1" dirty="0"/>
          </a:p>
          <a:p>
            <a:r>
              <a:rPr lang="en-US" b="1" dirty="0"/>
              <a:t>Example</a:t>
            </a:r>
            <a:r>
              <a:rPr lang="en-US" dirty="0"/>
              <a:t>: Doctor prescribes a broad-band antibiotic instead of performing time-consuming blood work for a more specific antibiotic. This saves time and money.</a:t>
            </a:r>
          </a:p>
          <a:p>
            <a:endParaRPr lang="en-US" dirty="0"/>
          </a:p>
          <a:p>
            <a:r>
              <a:rPr lang="en-US" b="1" dirty="0"/>
              <a:t>Basic idea</a:t>
            </a:r>
            <a:r>
              <a:rPr lang="en-US" dirty="0"/>
              <a:t>: Find a solution (a sequence of actions) that </a:t>
            </a:r>
            <a:r>
              <a:rPr lang="en-US" b="1" dirty="0">
                <a:solidFill>
                  <a:srgbClr val="FF0000"/>
                </a:solidFill>
              </a:rPr>
              <a:t>works (reasonably well) from any state </a:t>
            </a:r>
            <a:r>
              <a:rPr lang="en-US" dirty="0"/>
              <a:t>and then just blindly execute it (open loop system).</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1777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C3C71-E68E-4AA2-AD7F-F203DD295988}"/>
              </a:ext>
            </a:extLst>
          </p:cNvPr>
          <p:cNvSpPr>
            <a:spLocks noGrp="1"/>
          </p:cNvSpPr>
          <p:nvPr>
            <p:ph type="title"/>
          </p:nvPr>
        </p:nvSpPr>
        <p:spPr/>
        <p:txBody>
          <a:bodyPr/>
          <a:lstStyle/>
          <a:p>
            <a:r>
              <a:rPr lang="en-US" dirty="0"/>
              <a:t>Belief State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46F6DE3-C76B-4F31-991A-0D52303FF372}"/>
                  </a:ext>
                </a:extLst>
              </p:cNvPr>
              <p:cNvSpPr>
                <a:spLocks noGrp="1"/>
              </p:cNvSpPr>
              <p:nvPr>
                <p:ph idx="1"/>
              </p:nvPr>
            </p:nvSpPr>
            <p:spPr>
              <a:xfrm>
                <a:off x="628650" y="1825625"/>
                <a:ext cx="7886700" cy="1325563"/>
              </a:xfrm>
            </p:spPr>
            <p:txBody>
              <a:bodyPr>
                <a:normAutofit fontScale="77500" lnSpcReduction="20000"/>
              </a:bodyPr>
              <a:lstStyle/>
              <a:p>
                <a:r>
                  <a:rPr lang="en-US" dirty="0"/>
                  <a:t>The agent does not know in which state it is exactly in.</a:t>
                </a:r>
                <a:endParaRPr lang="en-US" b="1" dirty="0"/>
              </a:p>
              <a:p>
                <a:r>
                  <a:rPr lang="en-US" dirty="0"/>
                  <a:t>However, it may know that it is in one of a set of possible states. This set is called a </a:t>
                </a:r>
                <a:r>
                  <a:rPr lang="en-US" b="1" dirty="0">
                    <a:solidFill>
                      <a:srgbClr val="FF0000"/>
                    </a:solidFill>
                  </a:rPr>
                  <a:t>belief state</a:t>
                </a:r>
                <a:r>
                  <a:rPr lang="en-US" dirty="0">
                    <a:solidFill>
                      <a:srgbClr val="FF0000"/>
                    </a:solidFill>
                  </a:rPr>
                  <a:t> </a:t>
                </a:r>
                <a:r>
                  <a:rPr lang="en-US" dirty="0"/>
                  <a:t>of the agent. </a:t>
                </a:r>
              </a:p>
              <a:p>
                <a:r>
                  <a:rPr lang="en-US" dirty="0"/>
                  <a:t>Example: </a:t>
                </a:r>
                <a14:m>
                  <m:oMath xmlns:m="http://schemas.openxmlformats.org/officeDocument/2006/math">
                    <m:r>
                      <m:rPr>
                        <m:sty m:val="p"/>
                      </m:rPr>
                      <a:rPr lang="en-US" b="0" i="0" smtClean="0">
                        <a:latin typeface="Cambria Math" panose="02040503050406030204" pitchFamily="18" charset="0"/>
                      </a:rPr>
                      <m:t>b</m:t>
                    </m:r>
                    <m:r>
                      <a:rPr lang="en-US" b="0" i="0" smtClean="0">
                        <a:latin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𝑠</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𝑠</m:t>
                            </m:r>
                          </m:e>
                          <m:sub>
                            <m:r>
                              <a:rPr lang="en-US" i="1">
                                <a:latin typeface="Cambria Math" panose="02040503050406030204" pitchFamily="18" charset="0"/>
                              </a:rPr>
                              <m:t>4</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𝑠</m:t>
                            </m:r>
                          </m:e>
                          <m:sub>
                            <m:r>
                              <a:rPr lang="en-US" b="0" i="1" smtClean="0">
                                <a:latin typeface="Cambria Math" panose="02040503050406030204" pitchFamily="18" charset="0"/>
                              </a:rPr>
                              <m:t>6</m:t>
                            </m:r>
                          </m:sub>
                        </m:sSub>
                      </m:e>
                    </m:d>
                  </m:oMath>
                </a14:m>
                <a:endParaRPr lang="en-US" dirty="0"/>
              </a:p>
            </p:txBody>
          </p:sp>
        </mc:Choice>
        <mc:Fallback xmlns="">
          <p:sp>
            <p:nvSpPr>
              <p:cNvPr id="3" name="Content Placeholder 2">
                <a:extLst>
                  <a:ext uri="{FF2B5EF4-FFF2-40B4-BE49-F238E27FC236}">
                    <a16:creationId xmlns:a16="http://schemas.microsoft.com/office/drawing/2014/main" id="{946F6DE3-C76B-4F31-991A-0D52303FF372}"/>
                  </a:ext>
                </a:extLst>
              </p:cNvPr>
              <p:cNvSpPr>
                <a:spLocks noGrp="1" noRot="1" noChangeAspect="1" noMove="1" noResize="1" noEditPoints="1" noAdjustHandles="1" noChangeArrowheads="1" noChangeShapeType="1" noTextEdit="1"/>
              </p:cNvSpPr>
              <p:nvPr>
                <p:ph idx="1"/>
              </p:nvPr>
            </p:nvSpPr>
            <p:spPr>
              <a:xfrm>
                <a:off x="628650" y="1825625"/>
                <a:ext cx="7886700" cy="1325563"/>
              </a:xfrm>
              <a:blipFill>
                <a:blip r:embed="rId2"/>
                <a:stretch>
                  <a:fillRect l="-850" t="-9174" b="-7339"/>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54E017AF-E95D-4DCE-9CBF-CCACCF788B41}"/>
              </a:ext>
            </a:extLst>
          </p:cNvPr>
          <p:cNvPicPr>
            <a:picLocks noChangeAspect="1"/>
          </p:cNvPicPr>
          <p:nvPr/>
        </p:nvPicPr>
        <p:blipFill>
          <a:blip r:embed="rId3"/>
          <a:stretch>
            <a:fillRect/>
          </a:stretch>
        </p:blipFill>
        <p:spPr>
          <a:xfrm>
            <a:off x="2667000" y="3406615"/>
            <a:ext cx="3581584" cy="3086259"/>
          </a:xfrm>
          <a:prstGeom prst="rect">
            <a:avLst/>
          </a:prstGeom>
        </p:spPr>
      </p:pic>
      <p:sp>
        <p:nvSpPr>
          <p:cNvPr id="5" name="Rectangle 4">
            <a:extLst>
              <a:ext uri="{FF2B5EF4-FFF2-40B4-BE49-F238E27FC236}">
                <a16:creationId xmlns:a16="http://schemas.microsoft.com/office/drawing/2014/main" id="{680519B7-83DD-401B-AFE4-181A749A438B}"/>
              </a:ext>
            </a:extLst>
          </p:cNvPr>
          <p:cNvSpPr/>
          <p:nvPr/>
        </p:nvSpPr>
        <p:spPr>
          <a:xfrm>
            <a:off x="4572000" y="3276600"/>
            <a:ext cx="1828800" cy="2438400"/>
          </a:xfrm>
          <a:prstGeom prst="rect">
            <a:avLst/>
          </a:prstGeom>
          <a:solidFill>
            <a:srgbClr val="7030A0">
              <a:alpha val="10196"/>
            </a:srgbClr>
          </a:solidFill>
          <a:ln w="28575">
            <a:solidFill>
              <a:srgbClr val="7030A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E65ABD3-0B20-49F9-9E94-673E1CCCEC40}"/>
                  </a:ext>
                </a:extLst>
              </p:cNvPr>
              <p:cNvSpPr txBox="1"/>
              <p:nvPr/>
            </p:nvSpPr>
            <p:spPr>
              <a:xfrm>
                <a:off x="4191000" y="3271679"/>
                <a:ext cx="106680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sz="2800" smtClean="0">
                          <a:latin typeface="Cambria Math" panose="02040503050406030204" pitchFamily="18" charset="0"/>
                        </a:rPr>
                        <m:t>b</m:t>
                      </m:r>
                    </m:oMath>
                  </m:oMathPara>
                </a14:m>
                <a:endParaRPr lang="en-US" sz="2800" dirty="0"/>
              </a:p>
            </p:txBody>
          </p:sp>
        </mc:Choice>
        <mc:Fallback xmlns="">
          <p:sp>
            <p:nvSpPr>
              <p:cNvPr id="7" name="TextBox 6">
                <a:extLst>
                  <a:ext uri="{FF2B5EF4-FFF2-40B4-BE49-F238E27FC236}">
                    <a16:creationId xmlns:a16="http://schemas.microsoft.com/office/drawing/2014/main" id="{1E65ABD3-0B20-49F9-9E94-673E1CCCEC40}"/>
                  </a:ext>
                </a:extLst>
              </p:cNvPr>
              <p:cNvSpPr txBox="1">
                <a:spLocks noRot="1" noChangeAspect="1" noMove="1" noResize="1" noEditPoints="1" noAdjustHandles="1" noChangeArrowheads="1" noChangeShapeType="1" noTextEdit="1"/>
              </p:cNvSpPr>
              <p:nvPr/>
            </p:nvSpPr>
            <p:spPr>
              <a:xfrm>
                <a:off x="4191000" y="3271679"/>
                <a:ext cx="1066800" cy="523220"/>
              </a:xfrm>
              <a:prstGeom prst="rect">
                <a:avLst/>
              </a:prstGeom>
              <a:blipFill>
                <a:blip r:embed="rId4"/>
                <a:stretch>
                  <a:fillRect/>
                </a:stretch>
              </a:blipFill>
            </p:spPr>
            <p:txBody>
              <a:bodyPr/>
              <a:lstStyle/>
              <a:p>
                <a:r>
                  <a:rPr lang="en-US">
                    <a:noFill/>
                  </a:rPr>
                  <a:t> </a:t>
                </a:r>
              </a:p>
            </p:txBody>
          </p:sp>
        </mc:Fallback>
      </mc:AlternateContent>
      <p:grpSp>
        <p:nvGrpSpPr>
          <p:cNvPr id="17" name="Group 16">
            <a:extLst>
              <a:ext uri="{FF2B5EF4-FFF2-40B4-BE49-F238E27FC236}">
                <a16:creationId xmlns:a16="http://schemas.microsoft.com/office/drawing/2014/main" id="{E1FFA6D4-353A-6E75-E784-303C33A5C7E3}"/>
              </a:ext>
            </a:extLst>
          </p:cNvPr>
          <p:cNvGrpSpPr/>
          <p:nvPr/>
        </p:nvGrpSpPr>
        <p:grpSpPr>
          <a:xfrm>
            <a:off x="6076950" y="287117"/>
            <a:ext cx="2438400" cy="1426827"/>
            <a:chOff x="6076950" y="287117"/>
            <a:chExt cx="2438400" cy="1426827"/>
          </a:xfrm>
        </p:grpSpPr>
        <p:pic>
          <p:nvPicPr>
            <p:cNvPr id="8" name="Picture 4" descr="vacuum2-environment">
              <a:extLst>
                <a:ext uri="{FF2B5EF4-FFF2-40B4-BE49-F238E27FC236}">
                  <a16:creationId xmlns:a16="http://schemas.microsoft.com/office/drawing/2014/main" id="{EF33D756-BFDA-9313-9AE0-FBA98D133FE8}"/>
                </a:ext>
              </a:extLst>
            </p:cNvPr>
            <p:cNvPicPr>
              <a:picLocks noChangeAspect="1" noChangeArrowheads="1"/>
            </p:cNvPicPr>
            <p:nvPr/>
          </p:nvPicPr>
          <p:blipFill>
            <a:blip r:embed="rId5" cstate="print"/>
            <a:srcRect/>
            <a:stretch>
              <a:fillRect/>
            </a:stretch>
          </p:blipFill>
          <p:spPr bwMode="auto">
            <a:xfrm>
              <a:off x="6076950" y="365126"/>
              <a:ext cx="2438400" cy="1247554"/>
            </a:xfrm>
            <a:prstGeom prst="rect">
              <a:avLst/>
            </a:prstGeom>
            <a:noFill/>
          </p:spPr>
        </p:pic>
        <p:sp>
          <p:nvSpPr>
            <p:cNvPr id="13" name="TextBox 12">
              <a:extLst>
                <a:ext uri="{FF2B5EF4-FFF2-40B4-BE49-F238E27FC236}">
                  <a16:creationId xmlns:a16="http://schemas.microsoft.com/office/drawing/2014/main" id="{E935BC95-CFA3-D56A-83F4-764CC478C2CA}"/>
                </a:ext>
              </a:extLst>
            </p:cNvPr>
            <p:cNvSpPr txBox="1"/>
            <p:nvPr/>
          </p:nvSpPr>
          <p:spPr>
            <a:xfrm>
              <a:off x="6210300" y="287117"/>
              <a:ext cx="381000" cy="584775"/>
            </a:xfrm>
            <a:prstGeom prst="rect">
              <a:avLst/>
            </a:prstGeom>
            <a:noFill/>
          </p:spPr>
          <p:txBody>
            <a:bodyPr wrap="square" rtlCol="0">
              <a:spAutoFit/>
            </a:bodyPr>
            <a:lstStyle/>
            <a:p>
              <a:r>
                <a:rPr lang="en-US" sz="3200" b="1" dirty="0">
                  <a:solidFill>
                    <a:srgbClr val="FF0000"/>
                  </a:solidFill>
                </a:rPr>
                <a:t>?</a:t>
              </a:r>
            </a:p>
          </p:txBody>
        </p:sp>
        <p:sp>
          <p:nvSpPr>
            <p:cNvPr id="14" name="TextBox 13">
              <a:extLst>
                <a:ext uri="{FF2B5EF4-FFF2-40B4-BE49-F238E27FC236}">
                  <a16:creationId xmlns:a16="http://schemas.microsoft.com/office/drawing/2014/main" id="{751A1000-5FD7-58DB-ABAF-6C28D508D520}"/>
                </a:ext>
              </a:extLst>
            </p:cNvPr>
            <p:cNvSpPr txBox="1"/>
            <p:nvPr/>
          </p:nvSpPr>
          <p:spPr>
            <a:xfrm rot="20848155">
              <a:off x="6357997" y="790614"/>
              <a:ext cx="381000" cy="923330"/>
            </a:xfrm>
            <a:prstGeom prst="rect">
              <a:avLst/>
            </a:prstGeom>
            <a:noFill/>
          </p:spPr>
          <p:txBody>
            <a:bodyPr wrap="square" rtlCol="0">
              <a:spAutoFit/>
            </a:bodyPr>
            <a:lstStyle/>
            <a:p>
              <a:r>
                <a:rPr lang="en-US" sz="5400" b="1" dirty="0">
                  <a:solidFill>
                    <a:srgbClr val="FF0000"/>
                  </a:solidFill>
                </a:rPr>
                <a:t>?</a:t>
              </a:r>
            </a:p>
          </p:txBody>
        </p:sp>
        <p:sp>
          <p:nvSpPr>
            <p:cNvPr id="16" name="TextBox 15">
              <a:extLst>
                <a:ext uri="{FF2B5EF4-FFF2-40B4-BE49-F238E27FC236}">
                  <a16:creationId xmlns:a16="http://schemas.microsoft.com/office/drawing/2014/main" id="{8A1F7CE1-9DA6-DFAC-BE5C-BF2BF81605F3}"/>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Tree>
    <p:extLst>
      <p:ext uri="{BB962C8B-B14F-4D97-AF65-F5344CB8AC3E}">
        <p14:creationId xmlns:p14="http://schemas.microsoft.com/office/powerpoint/2010/main" val="146023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63142-1404-4BEA-8D8B-238FA5094C3C}"/>
              </a:ext>
            </a:extLst>
          </p:cNvPr>
          <p:cNvSpPr>
            <a:spLocks noGrp="1"/>
          </p:cNvSpPr>
          <p:nvPr>
            <p:ph type="title"/>
          </p:nvPr>
        </p:nvSpPr>
        <p:spPr/>
        <p:txBody>
          <a:bodyPr>
            <a:normAutofit/>
          </a:bodyPr>
          <a:lstStyle/>
          <a:p>
            <a:r>
              <a:rPr lang="en-US" sz="3600" dirty="0"/>
              <a:t>Actions to Coerce the </a:t>
            </a:r>
            <a:br>
              <a:rPr lang="en-US" sz="3600" dirty="0"/>
            </a:br>
            <a:r>
              <a:rPr lang="en-US" sz="3600" dirty="0"/>
              <a:t>World into States</a:t>
            </a:r>
          </a:p>
        </p:txBody>
      </p:sp>
      <p:pic>
        <p:nvPicPr>
          <p:cNvPr id="4" name="Picture 3">
            <a:extLst>
              <a:ext uri="{FF2B5EF4-FFF2-40B4-BE49-F238E27FC236}">
                <a16:creationId xmlns:a16="http://schemas.microsoft.com/office/drawing/2014/main" id="{77846935-7A1F-47B0-8C20-07C0041024C9}"/>
              </a:ext>
            </a:extLst>
          </p:cNvPr>
          <p:cNvPicPr>
            <a:picLocks noChangeAspect="1"/>
          </p:cNvPicPr>
          <p:nvPr/>
        </p:nvPicPr>
        <p:blipFill>
          <a:blip r:embed="rId2"/>
          <a:stretch>
            <a:fillRect/>
          </a:stretch>
        </p:blipFill>
        <p:spPr>
          <a:xfrm>
            <a:off x="457200" y="3406615"/>
            <a:ext cx="3581584" cy="3086259"/>
          </a:xfrm>
          <a:prstGeom prst="rect">
            <a:avLst/>
          </a:prstGeom>
        </p:spPr>
      </p:pic>
      <p:pic>
        <p:nvPicPr>
          <p:cNvPr id="5" name="Picture 4">
            <a:extLst>
              <a:ext uri="{FF2B5EF4-FFF2-40B4-BE49-F238E27FC236}">
                <a16:creationId xmlns:a16="http://schemas.microsoft.com/office/drawing/2014/main" id="{67364FA7-2A63-47E9-865E-C76E9C5F2D79}"/>
              </a:ext>
            </a:extLst>
          </p:cNvPr>
          <p:cNvPicPr>
            <a:picLocks noChangeAspect="1"/>
          </p:cNvPicPr>
          <p:nvPr/>
        </p:nvPicPr>
        <p:blipFill>
          <a:blip r:embed="rId2"/>
          <a:stretch>
            <a:fillRect/>
          </a:stretch>
        </p:blipFill>
        <p:spPr>
          <a:xfrm>
            <a:off x="4876616" y="3429000"/>
            <a:ext cx="3581584" cy="3086259"/>
          </a:xfrm>
          <a:prstGeom prst="rect">
            <a:avLst/>
          </a:prstGeom>
        </p:spPr>
      </p:pic>
      <p:sp>
        <p:nvSpPr>
          <p:cNvPr id="6" name="Arrow: Right 5">
            <a:extLst>
              <a:ext uri="{FF2B5EF4-FFF2-40B4-BE49-F238E27FC236}">
                <a16:creationId xmlns:a16="http://schemas.microsoft.com/office/drawing/2014/main" id="{D1CC4563-6C86-42E7-A675-92EC856030AA}"/>
              </a:ext>
            </a:extLst>
          </p:cNvPr>
          <p:cNvSpPr/>
          <p:nvPr/>
        </p:nvSpPr>
        <p:spPr>
          <a:xfrm>
            <a:off x="4114800" y="4572000"/>
            <a:ext cx="9144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right</a:t>
            </a:r>
          </a:p>
        </p:txBody>
      </p:sp>
      <p:grpSp>
        <p:nvGrpSpPr>
          <p:cNvPr id="13" name="Group 12">
            <a:extLst>
              <a:ext uri="{FF2B5EF4-FFF2-40B4-BE49-F238E27FC236}">
                <a16:creationId xmlns:a16="http://schemas.microsoft.com/office/drawing/2014/main" id="{627F4B60-1944-4125-B0F2-EFD2E50E8537}"/>
              </a:ext>
            </a:extLst>
          </p:cNvPr>
          <p:cNvGrpSpPr/>
          <p:nvPr/>
        </p:nvGrpSpPr>
        <p:grpSpPr>
          <a:xfrm>
            <a:off x="5181600" y="3505200"/>
            <a:ext cx="1295400" cy="533400"/>
            <a:chOff x="5181600" y="3505200"/>
            <a:chExt cx="1295400" cy="533400"/>
          </a:xfrm>
        </p:grpSpPr>
        <p:cxnSp>
          <p:nvCxnSpPr>
            <p:cNvPr id="8" name="Straight Connector 7">
              <a:extLst>
                <a:ext uri="{FF2B5EF4-FFF2-40B4-BE49-F238E27FC236}">
                  <a16:creationId xmlns:a16="http://schemas.microsoft.com/office/drawing/2014/main" id="{E0E0FB11-0257-4A33-87CD-E372AB466823}"/>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3036999-E827-438C-A554-948F21E94F51}"/>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2BD5363F-D7EE-4713-B13E-C73DC822D632}"/>
              </a:ext>
            </a:extLst>
          </p:cNvPr>
          <p:cNvGrpSpPr/>
          <p:nvPr/>
        </p:nvGrpSpPr>
        <p:grpSpPr>
          <a:xfrm>
            <a:off x="5181600" y="4343400"/>
            <a:ext cx="1295400" cy="533400"/>
            <a:chOff x="5181600" y="3505200"/>
            <a:chExt cx="1295400" cy="533400"/>
          </a:xfrm>
        </p:grpSpPr>
        <p:cxnSp>
          <p:nvCxnSpPr>
            <p:cNvPr id="15" name="Straight Connector 14">
              <a:extLst>
                <a:ext uri="{FF2B5EF4-FFF2-40B4-BE49-F238E27FC236}">
                  <a16:creationId xmlns:a16="http://schemas.microsoft.com/office/drawing/2014/main" id="{D93D36D2-E3D6-4CE9-A62E-DF4D8B9563CF}"/>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FBF4372-17E2-4BE4-8B3B-177795292823}"/>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F7B48DF3-A4C7-47F4-A798-0B7AE1C775AC}"/>
              </a:ext>
            </a:extLst>
          </p:cNvPr>
          <p:cNvGrpSpPr/>
          <p:nvPr/>
        </p:nvGrpSpPr>
        <p:grpSpPr>
          <a:xfrm>
            <a:off x="5181600" y="5105400"/>
            <a:ext cx="1295400" cy="533400"/>
            <a:chOff x="5181600" y="3505200"/>
            <a:chExt cx="1295400" cy="533400"/>
          </a:xfrm>
        </p:grpSpPr>
        <p:cxnSp>
          <p:nvCxnSpPr>
            <p:cNvPr id="18" name="Straight Connector 17">
              <a:extLst>
                <a:ext uri="{FF2B5EF4-FFF2-40B4-BE49-F238E27FC236}">
                  <a16:creationId xmlns:a16="http://schemas.microsoft.com/office/drawing/2014/main" id="{06E0611C-6B19-418E-9D84-0FDD42F3CEEF}"/>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645DB7C-072B-4E7B-AA89-BA446E5FE00B}"/>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1E15083-159E-48C7-B8C2-752703471016}"/>
              </a:ext>
            </a:extLst>
          </p:cNvPr>
          <p:cNvGrpSpPr/>
          <p:nvPr/>
        </p:nvGrpSpPr>
        <p:grpSpPr>
          <a:xfrm>
            <a:off x="5257800" y="5867400"/>
            <a:ext cx="1295400" cy="533400"/>
            <a:chOff x="5181600" y="3505200"/>
            <a:chExt cx="1295400" cy="533400"/>
          </a:xfrm>
        </p:grpSpPr>
        <p:cxnSp>
          <p:nvCxnSpPr>
            <p:cNvPr id="21" name="Straight Connector 20">
              <a:extLst>
                <a:ext uri="{FF2B5EF4-FFF2-40B4-BE49-F238E27FC236}">
                  <a16:creationId xmlns:a16="http://schemas.microsoft.com/office/drawing/2014/main" id="{46CA80A4-27A9-4AE3-8522-58E04D3EC360}"/>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AC3456-806D-43D9-B524-79FC5DFDDD26}"/>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9" name="Rectangle 28">
            <a:extLst>
              <a:ext uri="{FF2B5EF4-FFF2-40B4-BE49-F238E27FC236}">
                <a16:creationId xmlns:a16="http://schemas.microsoft.com/office/drawing/2014/main" id="{09ADB760-C9CA-4225-AF5E-DF0A1C85C73D}"/>
              </a:ext>
            </a:extLst>
          </p:cNvPr>
          <p:cNvSpPr/>
          <p:nvPr/>
        </p:nvSpPr>
        <p:spPr>
          <a:xfrm>
            <a:off x="786687" y="3037283"/>
            <a:ext cx="3340145" cy="369332"/>
          </a:xfrm>
          <a:prstGeom prst="rect">
            <a:avLst/>
          </a:prstGeom>
        </p:spPr>
        <p:txBody>
          <a:bodyPr wrap="none">
            <a:spAutoFit/>
          </a:bodyPr>
          <a:lstStyle/>
          <a:p>
            <a:r>
              <a:rPr lang="en-US" dirty="0"/>
              <a:t>Initial belief state {1,2,3,4,5,6,7,8}</a:t>
            </a:r>
          </a:p>
        </p:txBody>
      </p:sp>
      <p:sp>
        <p:nvSpPr>
          <p:cNvPr id="30" name="Rectangle 29">
            <a:extLst>
              <a:ext uri="{FF2B5EF4-FFF2-40B4-BE49-F238E27FC236}">
                <a16:creationId xmlns:a16="http://schemas.microsoft.com/office/drawing/2014/main" id="{66795A39-3C05-47F1-B14A-A082CE2767A6}"/>
              </a:ext>
            </a:extLst>
          </p:cNvPr>
          <p:cNvSpPr/>
          <p:nvPr/>
        </p:nvSpPr>
        <p:spPr>
          <a:xfrm>
            <a:off x="413084" y="5696953"/>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1" name="TextBox 30">
            <a:extLst>
              <a:ext uri="{FF2B5EF4-FFF2-40B4-BE49-F238E27FC236}">
                <a16:creationId xmlns:a16="http://schemas.microsoft.com/office/drawing/2014/main" id="{8B24100A-51B8-4F5A-8B3C-52D81FB4291B}"/>
              </a:ext>
            </a:extLst>
          </p:cNvPr>
          <p:cNvSpPr txBox="1"/>
          <p:nvPr/>
        </p:nvSpPr>
        <p:spPr>
          <a:xfrm>
            <a:off x="4038600" y="5715000"/>
            <a:ext cx="761816" cy="646331"/>
          </a:xfrm>
          <a:prstGeom prst="rect">
            <a:avLst/>
          </a:prstGeom>
          <a:noFill/>
        </p:spPr>
        <p:txBody>
          <a:bodyPr wrap="square" rtlCol="0">
            <a:spAutoFit/>
          </a:bodyPr>
          <a:lstStyle/>
          <a:p>
            <a:r>
              <a:rPr lang="en-US" b="1" dirty="0">
                <a:solidFill>
                  <a:schemeClr val="accent6">
                    <a:lumMod val="75000"/>
                  </a:schemeClr>
                </a:solidFill>
              </a:rPr>
              <a:t>Goal</a:t>
            </a:r>
            <a:br>
              <a:rPr lang="en-US" b="1" dirty="0">
                <a:solidFill>
                  <a:schemeClr val="accent6">
                    <a:lumMod val="75000"/>
                  </a:schemeClr>
                </a:solidFill>
              </a:rPr>
            </a:br>
            <a:r>
              <a:rPr lang="en-US" b="1" dirty="0">
                <a:solidFill>
                  <a:schemeClr val="accent6">
                    <a:lumMod val="75000"/>
                  </a:schemeClr>
                </a:solidFill>
              </a:rPr>
              <a:t>states</a:t>
            </a:r>
          </a:p>
        </p:txBody>
      </p:sp>
      <p:sp>
        <p:nvSpPr>
          <p:cNvPr id="23" name="Rectangle 22">
            <a:extLst>
              <a:ext uri="{FF2B5EF4-FFF2-40B4-BE49-F238E27FC236}">
                <a16:creationId xmlns:a16="http://schemas.microsoft.com/office/drawing/2014/main" id="{F4359121-DA1B-45F0-BDF6-5F6E620725B6}"/>
              </a:ext>
            </a:extLst>
          </p:cNvPr>
          <p:cNvSpPr/>
          <p:nvPr/>
        </p:nvSpPr>
        <p:spPr>
          <a:xfrm>
            <a:off x="4800600" y="5715000"/>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40E31588-DE13-4F0F-A978-B135B3784FFE}"/>
              </a:ext>
            </a:extLst>
          </p:cNvPr>
          <p:cNvSpPr txBox="1">
            <a:spLocks/>
          </p:cNvSpPr>
          <p:nvPr/>
        </p:nvSpPr>
        <p:spPr>
          <a:xfrm>
            <a:off x="628650" y="1825626"/>
            <a:ext cx="7886700" cy="1028619"/>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Actions can reduce the number of possible states.</a:t>
            </a:r>
          </a:p>
          <a:p>
            <a:r>
              <a:rPr lang="en-US" b="1"/>
              <a:t>Example</a:t>
            </a:r>
            <a:r>
              <a:rPr lang="en-US"/>
              <a:t>: Deterministic vacuum world. Agent does not know its position and the dirt distribution.</a:t>
            </a:r>
            <a:endParaRPr lang="en-US" dirty="0"/>
          </a:p>
        </p:txBody>
      </p:sp>
      <p:grpSp>
        <p:nvGrpSpPr>
          <p:cNvPr id="3" name="Group 2">
            <a:extLst>
              <a:ext uri="{FF2B5EF4-FFF2-40B4-BE49-F238E27FC236}">
                <a16:creationId xmlns:a16="http://schemas.microsoft.com/office/drawing/2014/main" id="{89EB5934-475E-7E22-0CB6-B917024D6862}"/>
              </a:ext>
            </a:extLst>
          </p:cNvPr>
          <p:cNvGrpSpPr/>
          <p:nvPr/>
        </p:nvGrpSpPr>
        <p:grpSpPr>
          <a:xfrm>
            <a:off x="6076950" y="287117"/>
            <a:ext cx="2438400" cy="1426827"/>
            <a:chOff x="6076950" y="287117"/>
            <a:chExt cx="2438400" cy="1426827"/>
          </a:xfrm>
        </p:grpSpPr>
        <p:pic>
          <p:nvPicPr>
            <p:cNvPr id="7" name="Picture 4" descr="vacuum2-environment">
              <a:extLst>
                <a:ext uri="{FF2B5EF4-FFF2-40B4-BE49-F238E27FC236}">
                  <a16:creationId xmlns:a16="http://schemas.microsoft.com/office/drawing/2014/main" id="{D1B1DFDA-FE2A-B9B9-8B16-9BE0D54CDEC3}"/>
                </a:ext>
              </a:extLst>
            </p:cNvPr>
            <p:cNvPicPr>
              <a:picLocks noChangeAspect="1" noChangeArrowheads="1"/>
            </p:cNvPicPr>
            <p:nvPr/>
          </p:nvPicPr>
          <p:blipFill>
            <a:blip r:embed="rId3" cstate="print"/>
            <a:srcRect/>
            <a:stretch>
              <a:fillRect/>
            </a:stretch>
          </p:blipFill>
          <p:spPr bwMode="auto">
            <a:xfrm>
              <a:off x="6076950" y="365126"/>
              <a:ext cx="2438400" cy="1247554"/>
            </a:xfrm>
            <a:prstGeom prst="rect">
              <a:avLst/>
            </a:prstGeom>
            <a:noFill/>
          </p:spPr>
        </p:pic>
        <p:sp>
          <p:nvSpPr>
            <p:cNvPr id="9" name="TextBox 8">
              <a:extLst>
                <a:ext uri="{FF2B5EF4-FFF2-40B4-BE49-F238E27FC236}">
                  <a16:creationId xmlns:a16="http://schemas.microsoft.com/office/drawing/2014/main" id="{F2946FAF-2400-BDEB-AB4E-67C18ECCE39B}"/>
                </a:ext>
              </a:extLst>
            </p:cNvPr>
            <p:cNvSpPr txBox="1"/>
            <p:nvPr/>
          </p:nvSpPr>
          <p:spPr>
            <a:xfrm>
              <a:off x="6210300" y="287117"/>
              <a:ext cx="381000" cy="584775"/>
            </a:xfrm>
            <a:prstGeom prst="rect">
              <a:avLst/>
            </a:prstGeom>
            <a:noFill/>
          </p:spPr>
          <p:txBody>
            <a:bodyPr wrap="square" rtlCol="0">
              <a:spAutoFit/>
            </a:bodyPr>
            <a:lstStyle/>
            <a:p>
              <a:r>
                <a:rPr lang="en-US" sz="3200" b="1" dirty="0">
                  <a:solidFill>
                    <a:srgbClr val="FF0000"/>
                  </a:solidFill>
                </a:rPr>
                <a:t>?</a:t>
              </a:r>
            </a:p>
          </p:txBody>
        </p:sp>
        <p:sp>
          <p:nvSpPr>
            <p:cNvPr id="11" name="TextBox 10">
              <a:extLst>
                <a:ext uri="{FF2B5EF4-FFF2-40B4-BE49-F238E27FC236}">
                  <a16:creationId xmlns:a16="http://schemas.microsoft.com/office/drawing/2014/main" id="{A6613843-432A-87B3-F79B-84DC176FDD7F}"/>
                </a:ext>
              </a:extLst>
            </p:cNvPr>
            <p:cNvSpPr txBox="1"/>
            <p:nvPr/>
          </p:nvSpPr>
          <p:spPr>
            <a:xfrm rot="20848155">
              <a:off x="6357997" y="790614"/>
              <a:ext cx="381000" cy="923330"/>
            </a:xfrm>
            <a:prstGeom prst="rect">
              <a:avLst/>
            </a:prstGeom>
            <a:noFill/>
          </p:spPr>
          <p:txBody>
            <a:bodyPr wrap="square" rtlCol="0">
              <a:spAutoFit/>
            </a:bodyPr>
            <a:lstStyle/>
            <a:p>
              <a:r>
                <a:rPr lang="en-US" sz="5400" b="1" dirty="0">
                  <a:solidFill>
                    <a:srgbClr val="FF0000"/>
                  </a:solidFill>
                </a:rPr>
                <a:t>?</a:t>
              </a:r>
            </a:p>
          </p:txBody>
        </p:sp>
        <p:sp>
          <p:nvSpPr>
            <p:cNvPr id="12" name="TextBox 11">
              <a:extLst>
                <a:ext uri="{FF2B5EF4-FFF2-40B4-BE49-F238E27FC236}">
                  <a16:creationId xmlns:a16="http://schemas.microsoft.com/office/drawing/2014/main" id="{866497F5-30BE-1C22-E219-92CF17753075}"/>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Tree>
    <p:extLst>
      <p:ext uri="{BB962C8B-B14F-4D97-AF65-F5344CB8AC3E}">
        <p14:creationId xmlns:p14="http://schemas.microsoft.com/office/powerpoint/2010/main" val="2397811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63142-1404-4BEA-8D8B-238FA5094C3C}"/>
              </a:ext>
            </a:extLst>
          </p:cNvPr>
          <p:cNvSpPr>
            <a:spLocks noGrp="1"/>
          </p:cNvSpPr>
          <p:nvPr>
            <p:ph type="title"/>
          </p:nvPr>
        </p:nvSpPr>
        <p:spPr/>
        <p:txBody>
          <a:bodyPr>
            <a:normAutofit/>
          </a:bodyPr>
          <a:lstStyle/>
          <a:p>
            <a:r>
              <a:rPr lang="en-US" sz="3600" dirty="0"/>
              <a:t>Actions to Coerce the </a:t>
            </a:r>
            <a:br>
              <a:rPr lang="en-US" sz="3600" dirty="0"/>
            </a:br>
            <a:r>
              <a:rPr lang="en-US" sz="3600" dirty="0"/>
              <a:t>World into States</a:t>
            </a:r>
          </a:p>
        </p:txBody>
      </p:sp>
      <p:sp>
        <p:nvSpPr>
          <p:cNvPr id="3" name="Content Placeholder 2">
            <a:extLst>
              <a:ext uri="{FF2B5EF4-FFF2-40B4-BE49-F238E27FC236}">
                <a16:creationId xmlns:a16="http://schemas.microsoft.com/office/drawing/2014/main" id="{9DFF42DA-393C-430F-A96E-BC8AC1EDA1BF}"/>
              </a:ext>
            </a:extLst>
          </p:cNvPr>
          <p:cNvSpPr>
            <a:spLocks noGrp="1"/>
          </p:cNvSpPr>
          <p:nvPr>
            <p:ph idx="1"/>
          </p:nvPr>
        </p:nvSpPr>
        <p:spPr>
          <a:xfrm>
            <a:off x="628650" y="1825626"/>
            <a:ext cx="7886700" cy="1028619"/>
          </a:xfrm>
        </p:spPr>
        <p:txBody>
          <a:bodyPr>
            <a:normAutofit fontScale="85000" lnSpcReduction="20000"/>
          </a:bodyPr>
          <a:lstStyle/>
          <a:p>
            <a:r>
              <a:rPr lang="en-US" dirty="0"/>
              <a:t>Actions can reduce the number of possible states.</a:t>
            </a:r>
          </a:p>
          <a:p>
            <a:r>
              <a:rPr lang="en-US" b="1" dirty="0"/>
              <a:t>Example</a:t>
            </a:r>
            <a:r>
              <a:rPr lang="en-US" dirty="0"/>
              <a:t>: Deterministic vacuum world. Agent does not know its position and the dirt distribution.</a:t>
            </a:r>
          </a:p>
        </p:txBody>
      </p:sp>
      <p:pic>
        <p:nvPicPr>
          <p:cNvPr id="4" name="Picture 3">
            <a:extLst>
              <a:ext uri="{FF2B5EF4-FFF2-40B4-BE49-F238E27FC236}">
                <a16:creationId xmlns:a16="http://schemas.microsoft.com/office/drawing/2014/main" id="{77846935-7A1F-47B0-8C20-07C0041024C9}"/>
              </a:ext>
            </a:extLst>
          </p:cNvPr>
          <p:cNvPicPr>
            <a:picLocks noChangeAspect="1"/>
          </p:cNvPicPr>
          <p:nvPr/>
        </p:nvPicPr>
        <p:blipFill>
          <a:blip r:embed="rId3"/>
          <a:stretch>
            <a:fillRect/>
          </a:stretch>
        </p:blipFill>
        <p:spPr>
          <a:xfrm>
            <a:off x="457200" y="3406615"/>
            <a:ext cx="3581584" cy="3086259"/>
          </a:xfrm>
          <a:prstGeom prst="rect">
            <a:avLst/>
          </a:prstGeom>
        </p:spPr>
      </p:pic>
      <p:pic>
        <p:nvPicPr>
          <p:cNvPr id="5" name="Picture 4">
            <a:extLst>
              <a:ext uri="{FF2B5EF4-FFF2-40B4-BE49-F238E27FC236}">
                <a16:creationId xmlns:a16="http://schemas.microsoft.com/office/drawing/2014/main" id="{67364FA7-2A63-47E9-865E-C76E9C5F2D79}"/>
              </a:ext>
            </a:extLst>
          </p:cNvPr>
          <p:cNvPicPr>
            <a:picLocks noChangeAspect="1"/>
          </p:cNvPicPr>
          <p:nvPr/>
        </p:nvPicPr>
        <p:blipFill>
          <a:blip r:embed="rId3"/>
          <a:stretch>
            <a:fillRect/>
          </a:stretch>
        </p:blipFill>
        <p:spPr>
          <a:xfrm>
            <a:off x="4876616" y="3429000"/>
            <a:ext cx="3581584" cy="3086259"/>
          </a:xfrm>
          <a:prstGeom prst="rect">
            <a:avLst/>
          </a:prstGeom>
        </p:spPr>
      </p:pic>
      <p:sp>
        <p:nvSpPr>
          <p:cNvPr id="6" name="Arrow: Right 5">
            <a:extLst>
              <a:ext uri="{FF2B5EF4-FFF2-40B4-BE49-F238E27FC236}">
                <a16:creationId xmlns:a16="http://schemas.microsoft.com/office/drawing/2014/main" id="{D1CC4563-6C86-42E7-A675-92EC856030AA}"/>
              </a:ext>
            </a:extLst>
          </p:cNvPr>
          <p:cNvSpPr/>
          <p:nvPr/>
        </p:nvSpPr>
        <p:spPr>
          <a:xfrm>
            <a:off x="4114800" y="4572000"/>
            <a:ext cx="9144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suck</a:t>
            </a:r>
          </a:p>
        </p:txBody>
      </p:sp>
      <p:grpSp>
        <p:nvGrpSpPr>
          <p:cNvPr id="13" name="Group 12">
            <a:extLst>
              <a:ext uri="{FF2B5EF4-FFF2-40B4-BE49-F238E27FC236}">
                <a16:creationId xmlns:a16="http://schemas.microsoft.com/office/drawing/2014/main" id="{627F4B60-1944-4125-B0F2-EFD2E50E8537}"/>
              </a:ext>
            </a:extLst>
          </p:cNvPr>
          <p:cNvGrpSpPr/>
          <p:nvPr/>
        </p:nvGrpSpPr>
        <p:grpSpPr>
          <a:xfrm>
            <a:off x="5181600" y="3505200"/>
            <a:ext cx="1295400" cy="533400"/>
            <a:chOff x="5181600" y="3505200"/>
            <a:chExt cx="1295400" cy="533400"/>
          </a:xfrm>
        </p:grpSpPr>
        <p:cxnSp>
          <p:nvCxnSpPr>
            <p:cNvPr id="8" name="Straight Connector 7">
              <a:extLst>
                <a:ext uri="{FF2B5EF4-FFF2-40B4-BE49-F238E27FC236}">
                  <a16:creationId xmlns:a16="http://schemas.microsoft.com/office/drawing/2014/main" id="{E0E0FB11-0257-4A33-87CD-E372AB466823}"/>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3036999-E827-438C-A554-948F21E94F51}"/>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2BD5363F-D7EE-4713-B13E-C73DC822D632}"/>
              </a:ext>
            </a:extLst>
          </p:cNvPr>
          <p:cNvGrpSpPr/>
          <p:nvPr/>
        </p:nvGrpSpPr>
        <p:grpSpPr>
          <a:xfrm>
            <a:off x="5181600" y="4343400"/>
            <a:ext cx="1295400" cy="533400"/>
            <a:chOff x="5181600" y="3505200"/>
            <a:chExt cx="1295400" cy="533400"/>
          </a:xfrm>
        </p:grpSpPr>
        <p:cxnSp>
          <p:nvCxnSpPr>
            <p:cNvPr id="15" name="Straight Connector 14">
              <a:extLst>
                <a:ext uri="{FF2B5EF4-FFF2-40B4-BE49-F238E27FC236}">
                  <a16:creationId xmlns:a16="http://schemas.microsoft.com/office/drawing/2014/main" id="{D93D36D2-E3D6-4CE9-A62E-DF4D8B9563CF}"/>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FBF4372-17E2-4BE4-8B3B-177795292823}"/>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F7B48DF3-A4C7-47F4-A798-0B7AE1C775AC}"/>
              </a:ext>
            </a:extLst>
          </p:cNvPr>
          <p:cNvGrpSpPr/>
          <p:nvPr/>
        </p:nvGrpSpPr>
        <p:grpSpPr>
          <a:xfrm>
            <a:off x="5181600" y="5105400"/>
            <a:ext cx="1295400" cy="533400"/>
            <a:chOff x="5181600" y="3505200"/>
            <a:chExt cx="1295400" cy="533400"/>
          </a:xfrm>
        </p:grpSpPr>
        <p:cxnSp>
          <p:nvCxnSpPr>
            <p:cNvPr id="18" name="Straight Connector 17">
              <a:extLst>
                <a:ext uri="{FF2B5EF4-FFF2-40B4-BE49-F238E27FC236}">
                  <a16:creationId xmlns:a16="http://schemas.microsoft.com/office/drawing/2014/main" id="{06E0611C-6B19-418E-9D84-0FDD42F3CEEF}"/>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645DB7C-072B-4E7B-AA89-BA446E5FE00B}"/>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1E15083-159E-48C7-B8C2-752703471016}"/>
              </a:ext>
            </a:extLst>
          </p:cNvPr>
          <p:cNvGrpSpPr/>
          <p:nvPr/>
        </p:nvGrpSpPr>
        <p:grpSpPr>
          <a:xfrm>
            <a:off x="5257800" y="5867400"/>
            <a:ext cx="1295400" cy="533400"/>
            <a:chOff x="5181600" y="3505200"/>
            <a:chExt cx="1295400" cy="533400"/>
          </a:xfrm>
        </p:grpSpPr>
        <p:cxnSp>
          <p:nvCxnSpPr>
            <p:cNvPr id="21" name="Straight Connector 20">
              <a:extLst>
                <a:ext uri="{FF2B5EF4-FFF2-40B4-BE49-F238E27FC236}">
                  <a16:creationId xmlns:a16="http://schemas.microsoft.com/office/drawing/2014/main" id="{46CA80A4-27A9-4AE3-8522-58E04D3EC360}"/>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AC3456-806D-43D9-B524-79FC5DFDDD26}"/>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61CDEF17-E886-486E-85AF-EAC1C0701E02}"/>
              </a:ext>
            </a:extLst>
          </p:cNvPr>
          <p:cNvGrpSpPr/>
          <p:nvPr/>
        </p:nvGrpSpPr>
        <p:grpSpPr>
          <a:xfrm>
            <a:off x="762000" y="3505200"/>
            <a:ext cx="1295400" cy="533400"/>
            <a:chOff x="5181600" y="3505200"/>
            <a:chExt cx="1295400" cy="533400"/>
          </a:xfrm>
        </p:grpSpPr>
        <p:cxnSp>
          <p:nvCxnSpPr>
            <p:cNvPr id="24" name="Straight Connector 23">
              <a:extLst>
                <a:ext uri="{FF2B5EF4-FFF2-40B4-BE49-F238E27FC236}">
                  <a16:creationId xmlns:a16="http://schemas.microsoft.com/office/drawing/2014/main" id="{16F9D1CA-AE36-4AB0-BFEE-DA88E167EF7F}"/>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70B51E-1874-471C-8C3B-C7A911363D10}"/>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A7383778-1CB2-4A07-87E9-348617601579}"/>
              </a:ext>
            </a:extLst>
          </p:cNvPr>
          <p:cNvGrpSpPr/>
          <p:nvPr/>
        </p:nvGrpSpPr>
        <p:grpSpPr>
          <a:xfrm>
            <a:off x="762000" y="4343400"/>
            <a:ext cx="1295400" cy="533400"/>
            <a:chOff x="5181600" y="3505200"/>
            <a:chExt cx="1295400" cy="533400"/>
          </a:xfrm>
        </p:grpSpPr>
        <p:cxnSp>
          <p:nvCxnSpPr>
            <p:cNvPr id="27" name="Straight Connector 26">
              <a:extLst>
                <a:ext uri="{FF2B5EF4-FFF2-40B4-BE49-F238E27FC236}">
                  <a16:creationId xmlns:a16="http://schemas.microsoft.com/office/drawing/2014/main" id="{470F47EA-5010-4CCF-A515-97B8CA14EDB2}"/>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E42F4D1-851E-4AC6-B204-4BCC3E8A5EEF}"/>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94E87DB2-8EBC-4E11-8836-2C15376ACA9C}"/>
              </a:ext>
            </a:extLst>
          </p:cNvPr>
          <p:cNvGrpSpPr/>
          <p:nvPr/>
        </p:nvGrpSpPr>
        <p:grpSpPr>
          <a:xfrm>
            <a:off x="762000" y="5105400"/>
            <a:ext cx="1295400" cy="533400"/>
            <a:chOff x="5181600" y="3505200"/>
            <a:chExt cx="1295400" cy="533400"/>
          </a:xfrm>
        </p:grpSpPr>
        <p:cxnSp>
          <p:nvCxnSpPr>
            <p:cNvPr id="30" name="Straight Connector 29">
              <a:extLst>
                <a:ext uri="{FF2B5EF4-FFF2-40B4-BE49-F238E27FC236}">
                  <a16:creationId xmlns:a16="http://schemas.microsoft.com/office/drawing/2014/main" id="{CF5C9E11-4735-4A2C-93C6-1EEBDAAF1372}"/>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85C2942-9034-4A70-B064-FFC891407E50}"/>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E9ECCAF2-0A1D-418F-A513-45813C3AD168}"/>
              </a:ext>
            </a:extLst>
          </p:cNvPr>
          <p:cNvGrpSpPr/>
          <p:nvPr/>
        </p:nvGrpSpPr>
        <p:grpSpPr>
          <a:xfrm>
            <a:off x="838200" y="5867400"/>
            <a:ext cx="1295400" cy="533400"/>
            <a:chOff x="5181600" y="3505200"/>
            <a:chExt cx="1295400" cy="533400"/>
          </a:xfrm>
        </p:grpSpPr>
        <p:cxnSp>
          <p:nvCxnSpPr>
            <p:cNvPr id="33" name="Straight Connector 32">
              <a:extLst>
                <a:ext uri="{FF2B5EF4-FFF2-40B4-BE49-F238E27FC236}">
                  <a16:creationId xmlns:a16="http://schemas.microsoft.com/office/drawing/2014/main" id="{08D17941-5B38-4E02-B8D5-9A363700EABB}"/>
                </a:ext>
              </a:extLst>
            </p:cNvPr>
            <p:cNvCxnSpPr>
              <a:cxnSpLocks/>
            </p:cNvCxnSpPr>
            <p:nvPr/>
          </p:nvCxnSpPr>
          <p:spPr>
            <a:xfrm>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08A2FA1-7B40-4E6B-8488-FBC9DA8BAEA8}"/>
                </a:ext>
              </a:extLst>
            </p:cNvPr>
            <p:cNvCxnSpPr/>
            <p:nvPr/>
          </p:nvCxnSpPr>
          <p:spPr>
            <a:xfrm flipV="1">
              <a:off x="5181600" y="3505200"/>
              <a:ext cx="1295400" cy="53340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0CD65607-6489-4E81-ADB5-BDE982AF12D3}"/>
              </a:ext>
            </a:extLst>
          </p:cNvPr>
          <p:cNvGrpSpPr/>
          <p:nvPr/>
        </p:nvGrpSpPr>
        <p:grpSpPr>
          <a:xfrm>
            <a:off x="7086600" y="3501189"/>
            <a:ext cx="1295400" cy="533400"/>
            <a:chOff x="5181600" y="3505200"/>
            <a:chExt cx="1295400" cy="533400"/>
          </a:xfrm>
        </p:grpSpPr>
        <p:cxnSp>
          <p:nvCxnSpPr>
            <p:cNvPr id="36" name="Straight Connector 35">
              <a:extLst>
                <a:ext uri="{FF2B5EF4-FFF2-40B4-BE49-F238E27FC236}">
                  <a16:creationId xmlns:a16="http://schemas.microsoft.com/office/drawing/2014/main" id="{5AAE62E8-8A5F-4360-A3FF-FC0FF87FF933}"/>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19CA73F-45E2-46EB-9286-418467E61DF0}"/>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FE085F39-11A5-4E23-A78F-D9E952D920DB}"/>
              </a:ext>
            </a:extLst>
          </p:cNvPr>
          <p:cNvGrpSpPr/>
          <p:nvPr/>
        </p:nvGrpSpPr>
        <p:grpSpPr>
          <a:xfrm>
            <a:off x="7086600" y="5084425"/>
            <a:ext cx="1295400" cy="533400"/>
            <a:chOff x="5181600" y="3505200"/>
            <a:chExt cx="1295400" cy="533400"/>
          </a:xfrm>
        </p:grpSpPr>
        <p:cxnSp>
          <p:nvCxnSpPr>
            <p:cNvPr id="39" name="Straight Connector 38">
              <a:extLst>
                <a:ext uri="{FF2B5EF4-FFF2-40B4-BE49-F238E27FC236}">
                  <a16:creationId xmlns:a16="http://schemas.microsoft.com/office/drawing/2014/main" id="{6050DDCC-FFC2-4F41-8761-29BE7EA9B852}"/>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228F32D-A304-432E-867A-CD995F74EFA5}"/>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29F2FE14-2485-4AF1-A69E-4EFEC4F0F541}"/>
              </a:ext>
            </a:extLst>
          </p:cNvPr>
          <p:cNvSpPr/>
          <p:nvPr/>
        </p:nvSpPr>
        <p:spPr>
          <a:xfrm>
            <a:off x="413084" y="5696953"/>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FD15DCB1-C038-480B-97FE-81EF1E0F3E27}"/>
              </a:ext>
            </a:extLst>
          </p:cNvPr>
          <p:cNvSpPr/>
          <p:nvPr/>
        </p:nvSpPr>
        <p:spPr>
          <a:xfrm>
            <a:off x="4832500" y="5733970"/>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7" name="Group 6">
            <a:extLst>
              <a:ext uri="{FF2B5EF4-FFF2-40B4-BE49-F238E27FC236}">
                <a16:creationId xmlns:a16="http://schemas.microsoft.com/office/drawing/2014/main" id="{F2BA2182-EC15-251C-77AB-32981888C4A3}"/>
              </a:ext>
            </a:extLst>
          </p:cNvPr>
          <p:cNvGrpSpPr/>
          <p:nvPr/>
        </p:nvGrpSpPr>
        <p:grpSpPr>
          <a:xfrm>
            <a:off x="6076950" y="287117"/>
            <a:ext cx="2438400" cy="1426827"/>
            <a:chOff x="6076950" y="287117"/>
            <a:chExt cx="2438400" cy="1426827"/>
          </a:xfrm>
        </p:grpSpPr>
        <p:pic>
          <p:nvPicPr>
            <p:cNvPr id="9" name="Picture 4" descr="vacuum2-environment">
              <a:extLst>
                <a:ext uri="{FF2B5EF4-FFF2-40B4-BE49-F238E27FC236}">
                  <a16:creationId xmlns:a16="http://schemas.microsoft.com/office/drawing/2014/main" id="{A9B23378-E6B0-456C-CC53-F4D1B6804907}"/>
                </a:ext>
              </a:extLst>
            </p:cNvPr>
            <p:cNvPicPr>
              <a:picLocks noChangeAspect="1" noChangeArrowheads="1"/>
            </p:cNvPicPr>
            <p:nvPr/>
          </p:nvPicPr>
          <p:blipFill>
            <a:blip r:embed="rId4" cstate="print"/>
            <a:srcRect/>
            <a:stretch>
              <a:fillRect/>
            </a:stretch>
          </p:blipFill>
          <p:spPr bwMode="auto">
            <a:xfrm>
              <a:off x="6076950" y="365126"/>
              <a:ext cx="2438400" cy="1247554"/>
            </a:xfrm>
            <a:prstGeom prst="rect">
              <a:avLst/>
            </a:prstGeom>
            <a:noFill/>
          </p:spPr>
        </p:pic>
        <p:sp>
          <p:nvSpPr>
            <p:cNvPr id="11" name="TextBox 10">
              <a:extLst>
                <a:ext uri="{FF2B5EF4-FFF2-40B4-BE49-F238E27FC236}">
                  <a16:creationId xmlns:a16="http://schemas.microsoft.com/office/drawing/2014/main" id="{5142837E-B674-1075-34DE-935BA9294588}"/>
                </a:ext>
              </a:extLst>
            </p:cNvPr>
            <p:cNvSpPr txBox="1"/>
            <p:nvPr/>
          </p:nvSpPr>
          <p:spPr>
            <a:xfrm>
              <a:off x="6210300" y="287117"/>
              <a:ext cx="381000" cy="584775"/>
            </a:xfrm>
            <a:prstGeom prst="rect">
              <a:avLst/>
            </a:prstGeom>
            <a:noFill/>
          </p:spPr>
          <p:txBody>
            <a:bodyPr wrap="square" rtlCol="0">
              <a:spAutoFit/>
            </a:bodyPr>
            <a:lstStyle/>
            <a:p>
              <a:r>
                <a:rPr lang="en-US" sz="3200" b="1" dirty="0">
                  <a:solidFill>
                    <a:srgbClr val="FF0000"/>
                  </a:solidFill>
                </a:rPr>
                <a:t>?</a:t>
              </a:r>
            </a:p>
          </p:txBody>
        </p:sp>
        <p:sp>
          <p:nvSpPr>
            <p:cNvPr id="12" name="TextBox 11">
              <a:extLst>
                <a:ext uri="{FF2B5EF4-FFF2-40B4-BE49-F238E27FC236}">
                  <a16:creationId xmlns:a16="http://schemas.microsoft.com/office/drawing/2014/main" id="{6B5C5F43-91B0-E1E4-2E0D-6B1ACABAF1F3}"/>
                </a:ext>
              </a:extLst>
            </p:cNvPr>
            <p:cNvSpPr txBox="1"/>
            <p:nvPr/>
          </p:nvSpPr>
          <p:spPr>
            <a:xfrm rot="20848155">
              <a:off x="6357997" y="790614"/>
              <a:ext cx="381000" cy="923330"/>
            </a:xfrm>
            <a:prstGeom prst="rect">
              <a:avLst/>
            </a:prstGeom>
            <a:noFill/>
          </p:spPr>
          <p:txBody>
            <a:bodyPr wrap="square" rtlCol="0">
              <a:spAutoFit/>
            </a:bodyPr>
            <a:lstStyle/>
            <a:p>
              <a:r>
                <a:rPr lang="en-US" sz="5400" b="1" dirty="0">
                  <a:solidFill>
                    <a:srgbClr val="FF0000"/>
                  </a:solidFill>
                </a:rPr>
                <a:t>?</a:t>
              </a:r>
            </a:p>
          </p:txBody>
        </p:sp>
        <p:sp>
          <p:nvSpPr>
            <p:cNvPr id="43" name="TextBox 42">
              <a:extLst>
                <a:ext uri="{FF2B5EF4-FFF2-40B4-BE49-F238E27FC236}">
                  <a16:creationId xmlns:a16="http://schemas.microsoft.com/office/drawing/2014/main" id="{A9A9A46C-B358-91F6-0C61-ACF023B6AFB8}"/>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Tree>
    <p:extLst>
      <p:ext uri="{BB962C8B-B14F-4D97-AF65-F5344CB8AC3E}">
        <p14:creationId xmlns:p14="http://schemas.microsoft.com/office/powerpoint/2010/main" val="2851467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63142-1404-4BEA-8D8B-238FA5094C3C}"/>
              </a:ext>
            </a:extLst>
          </p:cNvPr>
          <p:cNvSpPr>
            <a:spLocks noGrp="1"/>
          </p:cNvSpPr>
          <p:nvPr>
            <p:ph type="title"/>
          </p:nvPr>
        </p:nvSpPr>
        <p:spPr/>
        <p:txBody>
          <a:bodyPr>
            <a:normAutofit/>
          </a:bodyPr>
          <a:lstStyle/>
          <a:p>
            <a:r>
              <a:rPr lang="en-US" sz="3600" dirty="0"/>
              <a:t>Actions to Coerce the </a:t>
            </a:r>
            <a:br>
              <a:rPr lang="en-US" sz="3600" dirty="0"/>
            </a:br>
            <a:r>
              <a:rPr lang="en-US" sz="3600" dirty="0"/>
              <a:t>World into States</a:t>
            </a:r>
          </a:p>
        </p:txBody>
      </p:sp>
      <p:sp>
        <p:nvSpPr>
          <p:cNvPr id="3" name="Content Placeholder 2">
            <a:extLst>
              <a:ext uri="{FF2B5EF4-FFF2-40B4-BE49-F238E27FC236}">
                <a16:creationId xmlns:a16="http://schemas.microsoft.com/office/drawing/2014/main" id="{9DFF42DA-393C-430F-A96E-BC8AC1EDA1BF}"/>
              </a:ext>
            </a:extLst>
          </p:cNvPr>
          <p:cNvSpPr>
            <a:spLocks noGrp="1"/>
          </p:cNvSpPr>
          <p:nvPr>
            <p:ph idx="1"/>
          </p:nvPr>
        </p:nvSpPr>
        <p:spPr>
          <a:xfrm>
            <a:off x="628650" y="1825625"/>
            <a:ext cx="7886700" cy="1272179"/>
          </a:xfrm>
        </p:spPr>
        <p:txBody>
          <a:bodyPr>
            <a:normAutofit fontScale="85000" lnSpcReduction="20000"/>
          </a:bodyPr>
          <a:lstStyle/>
          <a:p>
            <a:r>
              <a:rPr lang="en-US" dirty="0"/>
              <a:t>The action sequence [right, suck, left, suck] coerces the world into the goal state 7. It works from any initial state!</a:t>
            </a:r>
          </a:p>
          <a:p>
            <a:r>
              <a:rPr lang="en-US" dirty="0"/>
              <a:t>There are no observations so there is no need for a conditional plan.</a:t>
            </a:r>
          </a:p>
        </p:txBody>
      </p:sp>
      <p:pic>
        <p:nvPicPr>
          <p:cNvPr id="4" name="Picture 3">
            <a:extLst>
              <a:ext uri="{FF2B5EF4-FFF2-40B4-BE49-F238E27FC236}">
                <a16:creationId xmlns:a16="http://schemas.microsoft.com/office/drawing/2014/main" id="{77846935-7A1F-47B0-8C20-07C0041024C9}"/>
              </a:ext>
            </a:extLst>
          </p:cNvPr>
          <p:cNvPicPr>
            <a:picLocks noChangeAspect="1"/>
          </p:cNvPicPr>
          <p:nvPr/>
        </p:nvPicPr>
        <p:blipFill>
          <a:blip r:embed="rId3"/>
          <a:stretch>
            <a:fillRect/>
          </a:stretch>
        </p:blipFill>
        <p:spPr>
          <a:xfrm>
            <a:off x="457200" y="3406615"/>
            <a:ext cx="3581584" cy="3086259"/>
          </a:xfrm>
          <a:prstGeom prst="rect">
            <a:avLst/>
          </a:prstGeom>
        </p:spPr>
      </p:pic>
      <p:pic>
        <p:nvPicPr>
          <p:cNvPr id="5" name="Picture 4">
            <a:extLst>
              <a:ext uri="{FF2B5EF4-FFF2-40B4-BE49-F238E27FC236}">
                <a16:creationId xmlns:a16="http://schemas.microsoft.com/office/drawing/2014/main" id="{67364FA7-2A63-47E9-865E-C76E9C5F2D79}"/>
              </a:ext>
            </a:extLst>
          </p:cNvPr>
          <p:cNvPicPr>
            <a:picLocks noChangeAspect="1"/>
          </p:cNvPicPr>
          <p:nvPr/>
        </p:nvPicPr>
        <p:blipFill>
          <a:blip r:embed="rId3"/>
          <a:stretch>
            <a:fillRect/>
          </a:stretch>
        </p:blipFill>
        <p:spPr>
          <a:xfrm>
            <a:off x="4876616" y="3429000"/>
            <a:ext cx="3581584" cy="3086259"/>
          </a:xfrm>
          <a:prstGeom prst="rect">
            <a:avLst/>
          </a:prstGeom>
        </p:spPr>
      </p:pic>
      <p:sp>
        <p:nvSpPr>
          <p:cNvPr id="6" name="Arrow: Right 5">
            <a:extLst>
              <a:ext uri="{FF2B5EF4-FFF2-40B4-BE49-F238E27FC236}">
                <a16:creationId xmlns:a16="http://schemas.microsoft.com/office/drawing/2014/main" id="{D1CC4563-6C86-42E7-A675-92EC856030AA}"/>
              </a:ext>
            </a:extLst>
          </p:cNvPr>
          <p:cNvSpPr/>
          <p:nvPr/>
        </p:nvSpPr>
        <p:spPr>
          <a:xfrm>
            <a:off x="4038600" y="4038600"/>
            <a:ext cx="1143000" cy="1676400"/>
          </a:xfrm>
          <a:prstGeom prst="rightArrow">
            <a:avLst>
              <a:gd name="adj1" fmla="val 75837"/>
              <a:gd name="adj2" fmla="val 4579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[right, suck, left, suck]</a:t>
            </a:r>
          </a:p>
        </p:txBody>
      </p:sp>
      <p:grpSp>
        <p:nvGrpSpPr>
          <p:cNvPr id="35" name="Group 34">
            <a:extLst>
              <a:ext uri="{FF2B5EF4-FFF2-40B4-BE49-F238E27FC236}">
                <a16:creationId xmlns:a16="http://schemas.microsoft.com/office/drawing/2014/main" id="{0CD65607-6489-4E81-ADB5-BDE982AF12D3}"/>
              </a:ext>
            </a:extLst>
          </p:cNvPr>
          <p:cNvGrpSpPr/>
          <p:nvPr/>
        </p:nvGrpSpPr>
        <p:grpSpPr>
          <a:xfrm>
            <a:off x="7086600" y="3501189"/>
            <a:ext cx="1295400" cy="533400"/>
            <a:chOff x="5181600" y="3505200"/>
            <a:chExt cx="1295400" cy="533400"/>
          </a:xfrm>
        </p:grpSpPr>
        <p:cxnSp>
          <p:nvCxnSpPr>
            <p:cNvPr id="36" name="Straight Connector 35">
              <a:extLst>
                <a:ext uri="{FF2B5EF4-FFF2-40B4-BE49-F238E27FC236}">
                  <a16:creationId xmlns:a16="http://schemas.microsoft.com/office/drawing/2014/main" id="{5AAE62E8-8A5F-4360-A3FF-FC0FF87FF933}"/>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19CA73F-45E2-46EB-9286-418467E61DF0}"/>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FE085F39-11A5-4E23-A78F-D9E952D920DB}"/>
              </a:ext>
            </a:extLst>
          </p:cNvPr>
          <p:cNvGrpSpPr/>
          <p:nvPr/>
        </p:nvGrpSpPr>
        <p:grpSpPr>
          <a:xfrm>
            <a:off x="7086600" y="5084425"/>
            <a:ext cx="1295400" cy="533400"/>
            <a:chOff x="5181600" y="3505200"/>
            <a:chExt cx="1295400" cy="533400"/>
          </a:xfrm>
        </p:grpSpPr>
        <p:cxnSp>
          <p:nvCxnSpPr>
            <p:cNvPr id="39" name="Straight Connector 38">
              <a:extLst>
                <a:ext uri="{FF2B5EF4-FFF2-40B4-BE49-F238E27FC236}">
                  <a16:creationId xmlns:a16="http://schemas.microsoft.com/office/drawing/2014/main" id="{6050DDCC-FFC2-4F41-8761-29BE7EA9B852}"/>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228F32D-A304-432E-867A-CD995F74EFA5}"/>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4698CBF6-2F0A-4AE8-8EDE-BCC7CD1AB2E6}"/>
              </a:ext>
            </a:extLst>
          </p:cNvPr>
          <p:cNvGrpSpPr/>
          <p:nvPr/>
        </p:nvGrpSpPr>
        <p:grpSpPr>
          <a:xfrm>
            <a:off x="7086600" y="4343400"/>
            <a:ext cx="1295400" cy="533400"/>
            <a:chOff x="5181600" y="3505200"/>
            <a:chExt cx="1295400" cy="533400"/>
          </a:xfrm>
        </p:grpSpPr>
        <p:cxnSp>
          <p:nvCxnSpPr>
            <p:cNvPr id="42" name="Straight Connector 41">
              <a:extLst>
                <a:ext uri="{FF2B5EF4-FFF2-40B4-BE49-F238E27FC236}">
                  <a16:creationId xmlns:a16="http://schemas.microsoft.com/office/drawing/2014/main" id="{6ED4505F-45EB-4273-BE99-D84D8A617AA9}"/>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6E39B5D-66B6-43DB-B252-491BFEE924D8}"/>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E6FC0533-2537-4AD2-A7FE-C1F83C18117E}"/>
              </a:ext>
            </a:extLst>
          </p:cNvPr>
          <p:cNvGrpSpPr/>
          <p:nvPr/>
        </p:nvGrpSpPr>
        <p:grpSpPr>
          <a:xfrm>
            <a:off x="7086600" y="5867400"/>
            <a:ext cx="1295400" cy="533400"/>
            <a:chOff x="5181600" y="3505200"/>
            <a:chExt cx="1295400" cy="533400"/>
          </a:xfrm>
        </p:grpSpPr>
        <p:cxnSp>
          <p:nvCxnSpPr>
            <p:cNvPr id="45" name="Straight Connector 44">
              <a:extLst>
                <a:ext uri="{FF2B5EF4-FFF2-40B4-BE49-F238E27FC236}">
                  <a16:creationId xmlns:a16="http://schemas.microsoft.com/office/drawing/2014/main" id="{566862AE-7DA8-46EC-A6BC-7A8F3E94832B}"/>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3648CF5-381A-49F6-A02C-2A74A83D9D79}"/>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C03C1368-987E-4FDB-AC31-EC449062E531}"/>
              </a:ext>
            </a:extLst>
          </p:cNvPr>
          <p:cNvGrpSpPr/>
          <p:nvPr/>
        </p:nvGrpSpPr>
        <p:grpSpPr>
          <a:xfrm>
            <a:off x="5257800" y="5029200"/>
            <a:ext cx="1295400" cy="533400"/>
            <a:chOff x="5181600" y="3505200"/>
            <a:chExt cx="1295400" cy="533400"/>
          </a:xfrm>
        </p:grpSpPr>
        <p:cxnSp>
          <p:nvCxnSpPr>
            <p:cNvPr id="48" name="Straight Connector 47">
              <a:extLst>
                <a:ext uri="{FF2B5EF4-FFF2-40B4-BE49-F238E27FC236}">
                  <a16:creationId xmlns:a16="http://schemas.microsoft.com/office/drawing/2014/main" id="{2138BD4C-BF76-4CF1-A5AB-1082559A970B}"/>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DC7974E-5929-41E3-B723-7D79143ADF52}"/>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828DA3FB-ADA9-45F7-9260-A7E55859227B}"/>
              </a:ext>
            </a:extLst>
          </p:cNvPr>
          <p:cNvGrpSpPr/>
          <p:nvPr/>
        </p:nvGrpSpPr>
        <p:grpSpPr>
          <a:xfrm>
            <a:off x="5257800" y="4267200"/>
            <a:ext cx="1295400" cy="533400"/>
            <a:chOff x="5181600" y="3505200"/>
            <a:chExt cx="1295400" cy="533400"/>
          </a:xfrm>
        </p:grpSpPr>
        <p:cxnSp>
          <p:nvCxnSpPr>
            <p:cNvPr id="51" name="Straight Connector 50">
              <a:extLst>
                <a:ext uri="{FF2B5EF4-FFF2-40B4-BE49-F238E27FC236}">
                  <a16:creationId xmlns:a16="http://schemas.microsoft.com/office/drawing/2014/main" id="{2C53FD39-16D2-4F5B-97A7-C4A2DB58504F}"/>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C14B6ED-5B52-4A31-95A4-D28F3587F389}"/>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68F3B422-2FD7-4A5F-97A8-C400B0DA8066}"/>
              </a:ext>
            </a:extLst>
          </p:cNvPr>
          <p:cNvGrpSpPr/>
          <p:nvPr/>
        </p:nvGrpSpPr>
        <p:grpSpPr>
          <a:xfrm>
            <a:off x="5257800" y="3505200"/>
            <a:ext cx="1295400" cy="533400"/>
            <a:chOff x="5181600" y="3505200"/>
            <a:chExt cx="1295400" cy="533400"/>
          </a:xfrm>
        </p:grpSpPr>
        <p:cxnSp>
          <p:nvCxnSpPr>
            <p:cNvPr id="54" name="Straight Connector 53">
              <a:extLst>
                <a:ext uri="{FF2B5EF4-FFF2-40B4-BE49-F238E27FC236}">
                  <a16:creationId xmlns:a16="http://schemas.microsoft.com/office/drawing/2014/main" id="{1749E73A-6C8D-4474-8821-1A9AF6E9C804}"/>
                </a:ext>
              </a:extLst>
            </p:cNvPr>
            <p:cNvCxnSpPr>
              <a:cxnSpLocks/>
            </p:cNvCxnSpPr>
            <p:nvPr/>
          </p:nvCxnSpPr>
          <p:spPr>
            <a:xfrm>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9427A86-00DC-41E4-8656-E1E97704B451}"/>
                </a:ext>
              </a:extLst>
            </p:cNvPr>
            <p:cNvCxnSpPr/>
            <p:nvPr/>
          </p:nvCxnSpPr>
          <p:spPr>
            <a:xfrm flipV="1">
              <a:off x="5181600" y="3505200"/>
              <a:ext cx="1295400" cy="5334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56" name="Rectangle 55">
            <a:extLst>
              <a:ext uri="{FF2B5EF4-FFF2-40B4-BE49-F238E27FC236}">
                <a16:creationId xmlns:a16="http://schemas.microsoft.com/office/drawing/2014/main" id="{AABF18BC-9F8B-42E6-8C7D-F33A01E8F94F}"/>
              </a:ext>
            </a:extLst>
          </p:cNvPr>
          <p:cNvSpPr/>
          <p:nvPr/>
        </p:nvSpPr>
        <p:spPr>
          <a:xfrm>
            <a:off x="4876800" y="5715000"/>
            <a:ext cx="3581584"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E5335349-7CDB-4096-B64C-B4F5C1F3839C}"/>
              </a:ext>
            </a:extLst>
          </p:cNvPr>
          <p:cNvSpPr/>
          <p:nvPr/>
        </p:nvSpPr>
        <p:spPr>
          <a:xfrm>
            <a:off x="413084" y="5696953"/>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7" name="Group 6">
            <a:extLst>
              <a:ext uri="{FF2B5EF4-FFF2-40B4-BE49-F238E27FC236}">
                <a16:creationId xmlns:a16="http://schemas.microsoft.com/office/drawing/2014/main" id="{A289A4F7-C7C0-4626-3A52-6392D7A627F4}"/>
              </a:ext>
            </a:extLst>
          </p:cNvPr>
          <p:cNvGrpSpPr/>
          <p:nvPr/>
        </p:nvGrpSpPr>
        <p:grpSpPr>
          <a:xfrm>
            <a:off x="6076950" y="287117"/>
            <a:ext cx="2438400" cy="1426827"/>
            <a:chOff x="6076950" y="287117"/>
            <a:chExt cx="2438400" cy="1426827"/>
          </a:xfrm>
        </p:grpSpPr>
        <p:pic>
          <p:nvPicPr>
            <p:cNvPr id="8" name="Picture 4" descr="vacuum2-environment">
              <a:extLst>
                <a:ext uri="{FF2B5EF4-FFF2-40B4-BE49-F238E27FC236}">
                  <a16:creationId xmlns:a16="http://schemas.microsoft.com/office/drawing/2014/main" id="{85EE0FBC-8556-6132-A314-40D865EC88B9}"/>
                </a:ext>
              </a:extLst>
            </p:cNvPr>
            <p:cNvPicPr>
              <a:picLocks noChangeAspect="1" noChangeArrowheads="1"/>
            </p:cNvPicPr>
            <p:nvPr/>
          </p:nvPicPr>
          <p:blipFill>
            <a:blip r:embed="rId4" cstate="print"/>
            <a:srcRect/>
            <a:stretch>
              <a:fillRect/>
            </a:stretch>
          </p:blipFill>
          <p:spPr bwMode="auto">
            <a:xfrm>
              <a:off x="6076950" y="365126"/>
              <a:ext cx="2438400" cy="1247554"/>
            </a:xfrm>
            <a:prstGeom prst="rect">
              <a:avLst/>
            </a:prstGeom>
            <a:noFill/>
          </p:spPr>
        </p:pic>
        <p:sp>
          <p:nvSpPr>
            <p:cNvPr id="9" name="TextBox 8">
              <a:extLst>
                <a:ext uri="{FF2B5EF4-FFF2-40B4-BE49-F238E27FC236}">
                  <a16:creationId xmlns:a16="http://schemas.microsoft.com/office/drawing/2014/main" id="{9146E74C-98D0-ED23-2B46-15C119D16D2C}"/>
                </a:ext>
              </a:extLst>
            </p:cNvPr>
            <p:cNvSpPr txBox="1"/>
            <p:nvPr/>
          </p:nvSpPr>
          <p:spPr>
            <a:xfrm>
              <a:off x="6210300" y="287117"/>
              <a:ext cx="381000" cy="584775"/>
            </a:xfrm>
            <a:prstGeom prst="rect">
              <a:avLst/>
            </a:prstGeom>
            <a:noFill/>
          </p:spPr>
          <p:txBody>
            <a:bodyPr wrap="square" rtlCol="0">
              <a:spAutoFit/>
            </a:bodyPr>
            <a:lstStyle/>
            <a:p>
              <a:r>
                <a:rPr lang="en-US" sz="3200" b="1" dirty="0">
                  <a:solidFill>
                    <a:srgbClr val="FF0000"/>
                  </a:solidFill>
                </a:rPr>
                <a:t>?</a:t>
              </a:r>
            </a:p>
          </p:txBody>
        </p:sp>
        <p:sp>
          <p:nvSpPr>
            <p:cNvPr id="10" name="TextBox 9">
              <a:extLst>
                <a:ext uri="{FF2B5EF4-FFF2-40B4-BE49-F238E27FC236}">
                  <a16:creationId xmlns:a16="http://schemas.microsoft.com/office/drawing/2014/main" id="{73EBC757-803B-634F-DDF4-57CDB20E43DA}"/>
                </a:ext>
              </a:extLst>
            </p:cNvPr>
            <p:cNvSpPr txBox="1"/>
            <p:nvPr/>
          </p:nvSpPr>
          <p:spPr>
            <a:xfrm rot="20848155">
              <a:off x="6357997" y="790614"/>
              <a:ext cx="381000" cy="923330"/>
            </a:xfrm>
            <a:prstGeom prst="rect">
              <a:avLst/>
            </a:prstGeom>
            <a:noFill/>
          </p:spPr>
          <p:txBody>
            <a:bodyPr wrap="square" rtlCol="0">
              <a:spAutoFit/>
            </a:bodyPr>
            <a:lstStyle/>
            <a:p>
              <a:r>
                <a:rPr lang="en-US" sz="5400" b="1" dirty="0">
                  <a:solidFill>
                    <a:srgbClr val="FF0000"/>
                  </a:solidFill>
                </a:rPr>
                <a:t>?</a:t>
              </a:r>
            </a:p>
          </p:txBody>
        </p:sp>
        <p:sp>
          <p:nvSpPr>
            <p:cNvPr id="11" name="TextBox 10">
              <a:extLst>
                <a:ext uri="{FF2B5EF4-FFF2-40B4-BE49-F238E27FC236}">
                  <a16:creationId xmlns:a16="http://schemas.microsoft.com/office/drawing/2014/main" id="{675FF339-9E24-5119-2320-2B8BCBFBF88F}"/>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Tree>
    <p:extLst>
      <p:ext uri="{BB962C8B-B14F-4D97-AF65-F5344CB8AC3E}">
        <p14:creationId xmlns:p14="http://schemas.microsoft.com/office/powerpoint/2010/main" val="30660488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C26AA-2284-4C9E-853C-90BBDA527698}"/>
              </a:ext>
            </a:extLst>
          </p:cNvPr>
          <p:cNvSpPr>
            <a:spLocks noGrp="1"/>
          </p:cNvSpPr>
          <p:nvPr>
            <p:ph type="title"/>
          </p:nvPr>
        </p:nvSpPr>
        <p:spPr>
          <a:xfrm>
            <a:off x="628650" y="365127"/>
            <a:ext cx="5291757" cy="1006474"/>
          </a:xfrm>
        </p:spPr>
        <p:txBody>
          <a:bodyPr>
            <a:noAutofit/>
          </a:bodyPr>
          <a:lstStyle/>
          <a:p>
            <a:r>
              <a:rPr lang="en-US" sz="2800" dirty="0"/>
              <a:t>Example: The reachable belief-state space for the deterministic, </a:t>
            </a:r>
            <a:r>
              <a:rPr lang="en-US" sz="2800" dirty="0" err="1"/>
              <a:t>sensorless</a:t>
            </a:r>
            <a:r>
              <a:rPr lang="en-US" sz="2800" dirty="0"/>
              <a:t> vacuum world</a:t>
            </a:r>
          </a:p>
        </p:txBody>
      </p:sp>
      <p:pic>
        <p:nvPicPr>
          <p:cNvPr id="7" name="Content Placeholder 6">
            <a:extLst>
              <a:ext uri="{FF2B5EF4-FFF2-40B4-BE49-F238E27FC236}">
                <a16:creationId xmlns:a16="http://schemas.microsoft.com/office/drawing/2014/main" id="{62731291-A5B2-422E-87D4-0FE49A361110}"/>
              </a:ext>
            </a:extLst>
          </p:cNvPr>
          <p:cNvPicPr>
            <a:picLocks noGrp="1" noChangeAspect="1"/>
          </p:cNvPicPr>
          <p:nvPr>
            <p:ph idx="1"/>
          </p:nvPr>
        </p:nvPicPr>
        <p:blipFill>
          <a:blip r:embed="rId2"/>
          <a:stretch>
            <a:fillRect/>
          </a:stretch>
        </p:blipFill>
        <p:spPr>
          <a:xfrm>
            <a:off x="457200" y="1366771"/>
            <a:ext cx="6346936" cy="5262629"/>
          </a:xfrm>
          <a:prstGeom prst="rect">
            <a:avLst/>
          </a:prstGeom>
        </p:spPr>
      </p:pic>
      <p:cxnSp>
        <p:nvCxnSpPr>
          <p:cNvPr id="12" name="Straight Arrow Connector 11">
            <a:extLst>
              <a:ext uri="{FF2B5EF4-FFF2-40B4-BE49-F238E27FC236}">
                <a16:creationId xmlns:a16="http://schemas.microsoft.com/office/drawing/2014/main" id="{E13A95D7-3F60-4253-8F6F-09D436DD41FC}"/>
              </a:ext>
            </a:extLst>
          </p:cNvPr>
          <p:cNvCxnSpPr>
            <a:cxnSpLocks/>
          </p:cNvCxnSpPr>
          <p:nvPr/>
        </p:nvCxnSpPr>
        <p:spPr>
          <a:xfrm>
            <a:off x="4800600" y="2667000"/>
            <a:ext cx="3810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1E596C2-90B4-4235-AB6C-4CEF95975E59}"/>
              </a:ext>
            </a:extLst>
          </p:cNvPr>
          <p:cNvCxnSpPr>
            <a:cxnSpLocks/>
          </p:cNvCxnSpPr>
          <p:nvPr/>
        </p:nvCxnSpPr>
        <p:spPr>
          <a:xfrm>
            <a:off x="6248400" y="2895600"/>
            <a:ext cx="0" cy="17526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C3A9716-9D40-40DB-9C41-4AF313D8EA3D}"/>
              </a:ext>
            </a:extLst>
          </p:cNvPr>
          <p:cNvCxnSpPr>
            <a:cxnSpLocks/>
          </p:cNvCxnSpPr>
          <p:nvPr/>
        </p:nvCxnSpPr>
        <p:spPr>
          <a:xfrm>
            <a:off x="6096000" y="5491230"/>
            <a:ext cx="0" cy="29997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67CCD9C-C90A-4A11-8601-E470F098C071}"/>
              </a:ext>
            </a:extLst>
          </p:cNvPr>
          <p:cNvCxnSpPr>
            <a:cxnSpLocks/>
          </p:cNvCxnSpPr>
          <p:nvPr/>
        </p:nvCxnSpPr>
        <p:spPr>
          <a:xfrm flipH="1">
            <a:off x="4953000" y="6172200"/>
            <a:ext cx="8382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085F0F42-7963-42F2-AED0-04EC08EC177A}"/>
              </a:ext>
            </a:extLst>
          </p:cNvPr>
          <p:cNvSpPr/>
          <p:nvPr/>
        </p:nvSpPr>
        <p:spPr>
          <a:xfrm>
            <a:off x="2133600" y="5715000"/>
            <a:ext cx="2819398" cy="838191"/>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25" name="Rectangle 24">
            <a:extLst>
              <a:ext uri="{FF2B5EF4-FFF2-40B4-BE49-F238E27FC236}">
                <a16:creationId xmlns:a16="http://schemas.microsoft.com/office/drawing/2014/main" id="{699CC86B-8945-4B8A-A55B-AD89EE4C13EB}"/>
              </a:ext>
            </a:extLst>
          </p:cNvPr>
          <p:cNvSpPr/>
          <p:nvPr/>
        </p:nvSpPr>
        <p:spPr>
          <a:xfrm>
            <a:off x="6638764" y="4976336"/>
            <a:ext cx="2438399" cy="1477328"/>
          </a:xfrm>
          <a:prstGeom prst="rect">
            <a:avLst/>
          </a:prstGeom>
        </p:spPr>
        <p:txBody>
          <a:bodyPr wrap="square">
            <a:spAutoFit/>
          </a:bodyPr>
          <a:lstStyle/>
          <a:p>
            <a:pPr algn="ctr"/>
            <a:r>
              <a:rPr lang="en-US" b="1" dirty="0">
                <a:solidFill>
                  <a:srgbClr val="FF0000"/>
                </a:solidFill>
              </a:rPr>
              <a:t>No observations, so we get a solution sequence from an initial belief state:</a:t>
            </a:r>
          </a:p>
          <a:p>
            <a:pPr algn="ctr"/>
            <a:r>
              <a:rPr lang="en-US" b="1" dirty="0">
                <a:solidFill>
                  <a:srgbClr val="FF0000"/>
                </a:solidFill>
              </a:rPr>
              <a:t>[Right, Suck, Left, Suck] </a:t>
            </a:r>
          </a:p>
        </p:txBody>
      </p:sp>
      <p:sp>
        <p:nvSpPr>
          <p:cNvPr id="3" name="TextBox 2">
            <a:extLst>
              <a:ext uri="{FF2B5EF4-FFF2-40B4-BE49-F238E27FC236}">
                <a16:creationId xmlns:a16="http://schemas.microsoft.com/office/drawing/2014/main" id="{CABAD52D-539F-40DF-BA49-DF34C0D5704F}"/>
              </a:ext>
            </a:extLst>
          </p:cNvPr>
          <p:cNvSpPr txBox="1"/>
          <p:nvPr/>
        </p:nvSpPr>
        <p:spPr>
          <a:xfrm>
            <a:off x="4495809" y="3033236"/>
            <a:ext cx="685791" cy="73866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1400" dirty="0"/>
              <a:t>Initial belief state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FF8F972-FE69-4409-8F22-F047739897FD}"/>
                  </a:ext>
                </a:extLst>
              </p:cNvPr>
              <p:cNvSpPr txBox="1"/>
              <p:nvPr/>
            </p:nvSpPr>
            <p:spPr>
              <a:xfrm>
                <a:off x="6960679" y="1759059"/>
                <a:ext cx="2035064" cy="230832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sz="1600" dirty="0"/>
                  <a:t>Size of the belief state space depends on the number of states </a:t>
                </a:r>
                <a14:m>
                  <m:oMath xmlns:m="http://schemas.openxmlformats.org/officeDocument/2006/math">
                    <m:r>
                      <a:rPr lang="en-US" sz="1600" b="0" i="1" smtClean="0">
                        <a:latin typeface="Cambria Math" panose="02040503050406030204" pitchFamily="18" charset="0"/>
                      </a:rPr>
                      <m:t>𝑁</m:t>
                    </m:r>
                  </m:oMath>
                </a14:m>
                <a:r>
                  <a:rPr lang="en-US" sz="1600" dirty="0"/>
                  <a:t>:</a:t>
                </a:r>
              </a:p>
              <a:p>
                <a:endParaRPr lang="en-US" sz="1600" dirty="0"/>
              </a:p>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ea typeface="Cambria Math" panose="02040503050406030204" pitchFamily="18" charset="0"/>
                            </a:rPr>
                          </m:ctrlPr>
                        </m:sSubPr>
                        <m:e>
                          <m:r>
                            <a:rPr lang="en-US" sz="1600" i="1">
                              <a:latin typeface="Cambria Math" panose="02040503050406030204" pitchFamily="18" charset="0"/>
                              <a:ea typeface="Cambria Math" panose="02040503050406030204" pitchFamily="18" charset="0"/>
                            </a:rPr>
                            <m:t>𝒫</m:t>
                          </m:r>
                        </m:e>
                        <m:sub>
                          <m:r>
                            <a:rPr lang="en-US" sz="1600" i="1">
                              <a:latin typeface="Cambria Math" panose="02040503050406030204" pitchFamily="18" charset="0"/>
                              <a:ea typeface="Cambria Math" panose="02040503050406030204" pitchFamily="18" charset="0"/>
                            </a:rPr>
                            <m:t>𝑠</m:t>
                          </m:r>
                        </m:sub>
                      </m:sSub>
                      <m:r>
                        <a:rPr lang="en-US" sz="1600" b="0" i="1" smtClean="0">
                          <a:latin typeface="Cambria Math" panose="02040503050406030204" pitchFamily="18" charset="0"/>
                          <a:ea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b="0" i="1" smtClean="0">
                              <a:latin typeface="Cambria Math" panose="02040503050406030204" pitchFamily="18" charset="0"/>
                              <a:ea typeface="Cambria Math" panose="02040503050406030204" pitchFamily="18" charset="0"/>
                            </a:rPr>
                            <m:t>2</m:t>
                          </m:r>
                        </m:e>
                        <m:sup>
                          <m:r>
                            <a:rPr lang="en-US" sz="1600" b="0" i="1" smtClean="0">
                              <a:latin typeface="Cambria Math" panose="02040503050406030204" pitchFamily="18" charset="0"/>
                              <a:ea typeface="Cambria Math" panose="02040503050406030204" pitchFamily="18" charset="0"/>
                            </a:rPr>
                            <m:t>𝑁</m:t>
                          </m:r>
                        </m:sup>
                      </m:sSup>
                      <m:r>
                        <a:rPr lang="en-US" sz="1600" b="0" i="1" smtClean="0">
                          <a:latin typeface="Cambria Math" panose="02040503050406030204" pitchFamily="18" charset="0"/>
                          <a:ea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b="0" i="1" smtClean="0">
                              <a:latin typeface="Cambria Math" panose="02040503050406030204" pitchFamily="18" charset="0"/>
                              <a:ea typeface="Cambria Math" panose="02040503050406030204" pitchFamily="18" charset="0"/>
                            </a:rPr>
                            <m:t>2</m:t>
                          </m:r>
                        </m:e>
                        <m:sup>
                          <m:r>
                            <a:rPr lang="en-US" sz="1600" b="0" i="1" smtClean="0">
                              <a:latin typeface="Cambria Math" panose="02040503050406030204" pitchFamily="18" charset="0"/>
                              <a:ea typeface="Cambria Math" panose="02040503050406030204" pitchFamily="18" charset="0"/>
                            </a:rPr>
                            <m:t>8</m:t>
                          </m:r>
                        </m:sup>
                      </m:sSup>
                      <m:r>
                        <a:rPr lang="en-US" sz="1600" b="0" i="1" smtClean="0">
                          <a:latin typeface="Cambria Math" panose="02040503050406030204" pitchFamily="18" charset="0"/>
                          <a:ea typeface="Cambria Math" panose="02040503050406030204" pitchFamily="18" charset="0"/>
                        </a:rPr>
                        <m:t>=256</m:t>
                      </m:r>
                    </m:oMath>
                  </m:oMathPara>
                </a14:m>
                <a:endParaRPr lang="en-US" sz="1600" dirty="0"/>
              </a:p>
              <a:p>
                <a:endParaRPr lang="en-US" sz="1600" dirty="0"/>
              </a:p>
              <a:p>
                <a:r>
                  <a:rPr lang="en-US" sz="1600" dirty="0"/>
                  <a:t>Only a small fraction (12 states) are reachable.</a:t>
                </a:r>
              </a:p>
            </p:txBody>
          </p:sp>
        </mc:Choice>
        <mc:Fallback xmlns="">
          <p:sp>
            <p:nvSpPr>
              <p:cNvPr id="4" name="TextBox 3">
                <a:extLst>
                  <a:ext uri="{FF2B5EF4-FFF2-40B4-BE49-F238E27FC236}">
                    <a16:creationId xmlns:a16="http://schemas.microsoft.com/office/drawing/2014/main" id="{5FF8F972-FE69-4409-8F22-F047739897FD}"/>
                  </a:ext>
                </a:extLst>
              </p:cNvPr>
              <p:cNvSpPr txBox="1">
                <a:spLocks noRot="1" noChangeAspect="1" noMove="1" noResize="1" noEditPoints="1" noAdjustHandles="1" noChangeArrowheads="1" noChangeShapeType="1" noTextEdit="1"/>
              </p:cNvSpPr>
              <p:nvPr/>
            </p:nvSpPr>
            <p:spPr>
              <a:xfrm>
                <a:off x="6960679" y="1759059"/>
                <a:ext cx="2035064" cy="2308324"/>
              </a:xfrm>
              <a:prstGeom prst="rect">
                <a:avLst/>
              </a:prstGeom>
              <a:blipFill>
                <a:blip r:embed="rId3"/>
                <a:stretch>
                  <a:fillRect l="-1488" t="-526" r="-1488" b="-2368"/>
                </a:stretch>
              </a:blipFill>
            </p:spPr>
            <p:txBody>
              <a:bodyPr/>
              <a:lstStyle/>
              <a:p>
                <a:r>
                  <a:rPr lang="en-US">
                    <a:noFill/>
                  </a:rPr>
                  <a:t> </a:t>
                </a:r>
              </a:p>
            </p:txBody>
          </p:sp>
        </mc:Fallback>
      </mc:AlternateContent>
      <p:grpSp>
        <p:nvGrpSpPr>
          <p:cNvPr id="5" name="Group 4">
            <a:extLst>
              <a:ext uri="{FF2B5EF4-FFF2-40B4-BE49-F238E27FC236}">
                <a16:creationId xmlns:a16="http://schemas.microsoft.com/office/drawing/2014/main" id="{668199D7-33A3-01E0-685D-F171C5CEB928}"/>
              </a:ext>
            </a:extLst>
          </p:cNvPr>
          <p:cNvGrpSpPr/>
          <p:nvPr/>
        </p:nvGrpSpPr>
        <p:grpSpPr>
          <a:xfrm>
            <a:off x="6076950" y="287117"/>
            <a:ext cx="2438400" cy="1426827"/>
            <a:chOff x="6076950" y="287117"/>
            <a:chExt cx="2438400" cy="1426827"/>
          </a:xfrm>
        </p:grpSpPr>
        <p:pic>
          <p:nvPicPr>
            <p:cNvPr id="6" name="Picture 4" descr="vacuum2-environment">
              <a:extLst>
                <a:ext uri="{FF2B5EF4-FFF2-40B4-BE49-F238E27FC236}">
                  <a16:creationId xmlns:a16="http://schemas.microsoft.com/office/drawing/2014/main" id="{0CE453E3-0479-7F58-4287-C58D98776C28}"/>
                </a:ext>
              </a:extLst>
            </p:cNvPr>
            <p:cNvPicPr>
              <a:picLocks noChangeAspect="1" noChangeArrowheads="1"/>
            </p:cNvPicPr>
            <p:nvPr/>
          </p:nvPicPr>
          <p:blipFill>
            <a:blip r:embed="rId4" cstate="print"/>
            <a:srcRect/>
            <a:stretch>
              <a:fillRect/>
            </a:stretch>
          </p:blipFill>
          <p:spPr bwMode="auto">
            <a:xfrm>
              <a:off x="6076950" y="365126"/>
              <a:ext cx="2438400" cy="1247554"/>
            </a:xfrm>
            <a:prstGeom prst="rect">
              <a:avLst/>
            </a:prstGeom>
            <a:noFill/>
          </p:spPr>
        </p:pic>
        <p:sp>
          <p:nvSpPr>
            <p:cNvPr id="8" name="TextBox 7">
              <a:extLst>
                <a:ext uri="{FF2B5EF4-FFF2-40B4-BE49-F238E27FC236}">
                  <a16:creationId xmlns:a16="http://schemas.microsoft.com/office/drawing/2014/main" id="{44181F4D-97F0-7999-9FEE-72154C0FC29C}"/>
                </a:ext>
              </a:extLst>
            </p:cNvPr>
            <p:cNvSpPr txBox="1"/>
            <p:nvPr/>
          </p:nvSpPr>
          <p:spPr>
            <a:xfrm>
              <a:off x="6210300" y="287117"/>
              <a:ext cx="381000" cy="584775"/>
            </a:xfrm>
            <a:prstGeom prst="rect">
              <a:avLst/>
            </a:prstGeom>
            <a:noFill/>
          </p:spPr>
          <p:txBody>
            <a:bodyPr wrap="square" rtlCol="0">
              <a:spAutoFit/>
            </a:bodyPr>
            <a:lstStyle/>
            <a:p>
              <a:r>
                <a:rPr lang="en-US" sz="3200" b="1" dirty="0">
                  <a:solidFill>
                    <a:srgbClr val="FF0000"/>
                  </a:solidFill>
                </a:rPr>
                <a:t>?</a:t>
              </a:r>
            </a:p>
          </p:txBody>
        </p:sp>
        <p:sp>
          <p:nvSpPr>
            <p:cNvPr id="9" name="TextBox 8">
              <a:extLst>
                <a:ext uri="{FF2B5EF4-FFF2-40B4-BE49-F238E27FC236}">
                  <a16:creationId xmlns:a16="http://schemas.microsoft.com/office/drawing/2014/main" id="{E95389BC-DAE4-6D4F-FC45-29823E91E51C}"/>
                </a:ext>
              </a:extLst>
            </p:cNvPr>
            <p:cNvSpPr txBox="1"/>
            <p:nvPr/>
          </p:nvSpPr>
          <p:spPr>
            <a:xfrm rot="20848155">
              <a:off x="6357997" y="790614"/>
              <a:ext cx="381000" cy="923330"/>
            </a:xfrm>
            <a:prstGeom prst="rect">
              <a:avLst/>
            </a:prstGeom>
            <a:noFill/>
          </p:spPr>
          <p:txBody>
            <a:bodyPr wrap="square" rtlCol="0">
              <a:spAutoFit/>
            </a:bodyPr>
            <a:lstStyle/>
            <a:p>
              <a:r>
                <a:rPr lang="en-US" sz="5400" b="1" dirty="0">
                  <a:solidFill>
                    <a:srgbClr val="FF0000"/>
                  </a:solidFill>
                </a:rPr>
                <a:t>?</a:t>
              </a:r>
            </a:p>
          </p:txBody>
        </p:sp>
        <p:sp>
          <p:nvSpPr>
            <p:cNvPr id="10" name="TextBox 9">
              <a:extLst>
                <a:ext uri="{FF2B5EF4-FFF2-40B4-BE49-F238E27FC236}">
                  <a16:creationId xmlns:a16="http://schemas.microsoft.com/office/drawing/2014/main" id="{1F4BC94E-63BD-F130-7190-C07AB9DB4FE2}"/>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Tree>
    <p:extLst>
      <p:ext uri="{BB962C8B-B14F-4D97-AF65-F5344CB8AC3E}">
        <p14:creationId xmlns:p14="http://schemas.microsoft.com/office/powerpoint/2010/main" val="2127673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8575C10-8187-4AC4-AD72-C754EAFD2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156C93-B2A1-45A3-BEB7-2B12E7E04323}"/>
              </a:ext>
            </a:extLst>
          </p:cNvPr>
          <p:cNvSpPr>
            <a:spLocks noGrp="1"/>
          </p:cNvSpPr>
          <p:nvPr>
            <p:ph type="title"/>
          </p:nvPr>
        </p:nvSpPr>
        <p:spPr>
          <a:xfrm>
            <a:off x="571500" y="559678"/>
            <a:ext cx="2675936" cy="4952492"/>
          </a:xfrm>
        </p:spPr>
        <p:txBody>
          <a:bodyPr>
            <a:normAutofit/>
          </a:bodyPr>
          <a:lstStyle/>
          <a:p>
            <a:r>
              <a:rPr lang="en-US" sz="4000" dirty="0">
                <a:solidFill>
                  <a:schemeClr val="bg1"/>
                </a:solidFill>
              </a:rPr>
              <a:t>Types of uncertainty we consider for now*</a:t>
            </a:r>
          </a:p>
        </p:txBody>
      </p:sp>
      <p:cxnSp>
        <p:nvCxnSpPr>
          <p:cNvPr id="11" name="Straight Connector 10">
            <a:extLst>
              <a:ext uri="{FF2B5EF4-FFF2-40B4-BE49-F238E27FC236}">
                <a16:creationId xmlns:a16="http://schemas.microsoft.com/office/drawing/2014/main" id="{74E776C9-ED67-41B7-B3A3-4DF76EF3AC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322326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EC41F6C8-0689-4C55-BF6C-186498FC0192}"/>
              </a:ext>
            </a:extLst>
          </p:cNvPr>
          <p:cNvGraphicFramePr>
            <a:graphicFrameLocks noGrp="1"/>
          </p:cNvGraphicFramePr>
          <p:nvPr>
            <p:ph idx="1"/>
            <p:extLst>
              <p:ext uri="{D42A27DB-BD31-4B8C-83A1-F6EECF244321}">
                <p14:modId xmlns:p14="http://schemas.microsoft.com/office/powerpoint/2010/main" val="3160797950"/>
              </p:ext>
            </p:extLst>
          </p:nvPr>
        </p:nvGraphicFramePr>
        <p:xfrm>
          <a:off x="3886200" y="568325"/>
          <a:ext cx="4686300" cy="56562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F805E52B-A609-41F5-A7CB-87B18EBB6365}"/>
              </a:ext>
            </a:extLst>
          </p:cNvPr>
          <p:cNvSpPr/>
          <p:nvPr/>
        </p:nvSpPr>
        <p:spPr>
          <a:xfrm>
            <a:off x="152400" y="6199730"/>
            <a:ext cx="3070860" cy="584775"/>
          </a:xfrm>
          <a:prstGeom prst="rect">
            <a:avLst/>
          </a:prstGeom>
        </p:spPr>
        <p:txBody>
          <a:bodyPr wrap="square">
            <a:spAutoFit/>
          </a:bodyPr>
          <a:lstStyle/>
          <a:p>
            <a:pPr algn="ctr"/>
            <a:r>
              <a:rPr lang="en-US" sz="1600" dirty="0">
                <a:solidFill>
                  <a:schemeClr val="bg2">
                    <a:lumMod val="75000"/>
                  </a:schemeClr>
                </a:solidFill>
              </a:rPr>
              <a:t>* we will quantify uncertainty with probabilities later.</a:t>
            </a:r>
          </a:p>
        </p:txBody>
      </p:sp>
    </p:spTree>
    <p:extLst>
      <p:ext uri="{BB962C8B-B14F-4D97-AF65-F5344CB8AC3E}">
        <p14:creationId xmlns:p14="http://schemas.microsoft.com/office/powerpoint/2010/main" val="1960152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91B57-4DD5-43AD-A9A6-6131752B8D4C}"/>
              </a:ext>
            </a:extLst>
          </p:cNvPr>
          <p:cNvSpPr>
            <a:spLocks noGrp="1"/>
          </p:cNvSpPr>
          <p:nvPr>
            <p:ph type="title"/>
          </p:nvPr>
        </p:nvSpPr>
        <p:spPr/>
        <p:txBody>
          <a:bodyPr/>
          <a:lstStyle/>
          <a:p>
            <a:r>
              <a:rPr lang="en-US" dirty="0"/>
              <a:t>Finding a Solution Sequence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D74D24E-3A83-4A7C-B542-EC45CB021368}"/>
                  </a:ext>
                </a:extLst>
              </p:cNvPr>
              <p:cNvSpPr>
                <a:spLocks noGrp="1"/>
              </p:cNvSpPr>
              <p:nvPr>
                <p:ph idx="1"/>
              </p:nvPr>
            </p:nvSpPr>
            <p:spPr>
              <a:xfrm>
                <a:off x="628650" y="2133600"/>
                <a:ext cx="7886700" cy="4343401"/>
              </a:xfrm>
            </p:spPr>
            <p:txBody>
              <a:bodyPr>
                <a:normAutofit fontScale="62500" lnSpcReduction="20000"/>
              </a:bodyPr>
              <a:lstStyle/>
              <a:p>
                <a:pPr marL="0" indent="0">
                  <a:buNone/>
                </a:pPr>
                <a:r>
                  <a:rPr lang="en-US" dirty="0"/>
                  <a:t>Formulate as a regular search and solve with DFS, BFS or A*:</a:t>
                </a:r>
              </a:p>
              <a:p>
                <a:r>
                  <a:rPr lang="en-US" b="1" dirty="0"/>
                  <a:t>States</a:t>
                </a:r>
                <a:r>
                  <a:rPr lang="en-US" dirty="0"/>
                  <a:t>: All belief states (=powerset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𝒫</m:t>
                        </m:r>
                      </m:e>
                      <m:sub>
                        <m:r>
                          <a:rPr lang="en-US" b="0" i="1" smtClean="0">
                            <a:latin typeface="Cambria Math" panose="02040503050406030204" pitchFamily="18" charset="0"/>
                            <a:ea typeface="Cambria Math" panose="02040503050406030204" pitchFamily="18" charset="0"/>
                          </a:rPr>
                          <m:t>𝑠</m:t>
                        </m:r>
                      </m:sub>
                    </m:sSub>
                  </m:oMath>
                </a14:m>
                <a:r>
                  <a:rPr lang="en-US" dirty="0"/>
                  <a:t> of states of size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𝑁</m:t>
                        </m:r>
                      </m:sup>
                    </m:sSup>
                  </m:oMath>
                </a14:m>
                <a:r>
                  <a:rPr lang="en-US" dirty="0"/>
                  <a:t> for N states)</a:t>
                </a:r>
              </a:p>
              <a:p>
                <a:r>
                  <a:rPr lang="en-US" b="1" dirty="0"/>
                  <a:t>Initial state: </a:t>
                </a:r>
                <a:r>
                  <a:rPr lang="en-US" dirty="0"/>
                  <a:t>Often the belief state consisting of all states.</a:t>
                </a:r>
              </a:p>
              <a:p>
                <a:r>
                  <a:rPr lang="en-US" b="1" dirty="0"/>
                  <a:t>Actions: </a:t>
                </a:r>
                <a:r>
                  <a:rPr lang="en-US" dirty="0"/>
                  <a:t>Actions of a belief state are the union of the possible actions for all the states it contains.</a:t>
                </a:r>
              </a:p>
              <a:p>
                <a:r>
                  <a:rPr lang="en-US" b="1" dirty="0"/>
                  <a:t>Transition model: </a:t>
                </a:r>
                <a14:m>
                  <m:oMath xmlns:m="http://schemas.openxmlformats.org/officeDocument/2006/math">
                    <m:sSup>
                      <m:sSupPr>
                        <m:ctrlPr>
                          <a:rPr lang="en-US" sz="2900" b="0" i="1" smtClean="0">
                            <a:latin typeface="Cambria Math" panose="02040503050406030204" pitchFamily="18" charset="0"/>
                          </a:rPr>
                        </m:ctrlPr>
                      </m:sSupPr>
                      <m:e>
                        <m:r>
                          <a:rPr lang="en-US" sz="2900" b="0" i="1" smtClean="0">
                            <a:latin typeface="Cambria Math" panose="02040503050406030204" pitchFamily="18" charset="0"/>
                          </a:rPr>
                          <m:t>𝑏</m:t>
                        </m:r>
                      </m:e>
                      <m:sup>
                        <m:r>
                          <a:rPr lang="en-US" sz="2900" b="0" i="1" smtClean="0">
                            <a:latin typeface="Cambria Math" panose="02040503050406030204" pitchFamily="18" charset="0"/>
                          </a:rPr>
                          <m:t>′</m:t>
                        </m:r>
                      </m:sup>
                    </m:sSup>
                    <m:r>
                      <a:rPr lang="en-US" sz="2900" b="0" i="1" smtClean="0">
                        <a:latin typeface="Cambria Math" panose="02040503050406030204" pitchFamily="18" charset="0"/>
                      </a:rPr>
                      <m:t>=</m:t>
                    </m:r>
                    <m:r>
                      <a:rPr lang="en-US" sz="2900" b="0" i="1" smtClean="0">
                        <a:latin typeface="Cambria Math" panose="02040503050406030204" pitchFamily="18" charset="0"/>
                      </a:rPr>
                      <m:t>𝑅𝑒𝑠𝑢𝑙𝑡𝑠</m:t>
                    </m:r>
                    <m:d>
                      <m:dPr>
                        <m:ctrlPr>
                          <a:rPr lang="en-US" sz="2900" b="0" i="1" smtClean="0">
                            <a:latin typeface="Cambria Math" panose="02040503050406030204" pitchFamily="18" charset="0"/>
                          </a:rPr>
                        </m:ctrlPr>
                      </m:dPr>
                      <m:e>
                        <m:r>
                          <a:rPr lang="en-US" sz="2900" b="0" i="1" smtClean="0">
                            <a:latin typeface="Cambria Math" panose="02040503050406030204" pitchFamily="18" charset="0"/>
                          </a:rPr>
                          <m:t>𝑏</m:t>
                        </m:r>
                        <m:r>
                          <a:rPr lang="en-US" sz="2900" b="0" i="1" smtClean="0">
                            <a:latin typeface="Cambria Math" panose="02040503050406030204" pitchFamily="18" charset="0"/>
                          </a:rPr>
                          <m:t>, </m:t>
                        </m:r>
                        <m:r>
                          <a:rPr lang="en-US" sz="2900" b="0" i="1" smtClean="0">
                            <a:latin typeface="Cambria Math" panose="02040503050406030204" pitchFamily="18" charset="0"/>
                          </a:rPr>
                          <m:t>𝑎</m:t>
                        </m:r>
                      </m:e>
                    </m:d>
                    <m:r>
                      <a:rPr lang="en-US" sz="2900" b="0" i="1" smtClean="0">
                        <a:latin typeface="Cambria Math" panose="02040503050406030204" pitchFamily="18" charset="0"/>
                      </a:rPr>
                      <m:t>={</m:t>
                    </m:r>
                    <m:sSup>
                      <m:sSupPr>
                        <m:ctrlPr>
                          <a:rPr lang="en-US" sz="2900" b="0" i="1" smtClean="0">
                            <a:latin typeface="Cambria Math" panose="02040503050406030204" pitchFamily="18" charset="0"/>
                          </a:rPr>
                        </m:ctrlPr>
                      </m:sSupPr>
                      <m:e>
                        <m:r>
                          <a:rPr lang="en-US" sz="2900" b="0" i="1" smtClean="0">
                            <a:latin typeface="Cambria Math" panose="02040503050406030204" pitchFamily="18" charset="0"/>
                          </a:rPr>
                          <m:t>𝑠</m:t>
                        </m:r>
                      </m:e>
                      <m:sup>
                        <m:r>
                          <a:rPr lang="en-US" sz="2900" b="0" i="1" smtClean="0">
                            <a:latin typeface="Cambria Math" panose="02040503050406030204" pitchFamily="18" charset="0"/>
                          </a:rPr>
                          <m:t>′</m:t>
                        </m:r>
                      </m:sup>
                    </m:sSup>
                    <m:r>
                      <a:rPr lang="en-US" sz="2900" b="0" i="1" smtClean="0">
                        <a:latin typeface="Cambria Math" panose="02040503050406030204" pitchFamily="18" charset="0"/>
                      </a:rPr>
                      <m:t>:</m:t>
                    </m:r>
                    <m:sSup>
                      <m:sSupPr>
                        <m:ctrlPr>
                          <a:rPr lang="en-US" sz="2900" b="0" i="1" smtClean="0">
                            <a:latin typeface="Cambria Math" panose="02040503050406030204" pitchFamily="18" charset="0"/>
                          </a:rPr>
                        </m:ctrlPr>
                      </m:sSupPr>
                      <m:e>
                        <m:r>
                          <a:rPr lang="en-US" sz="2900" b="0" i="1" smtClean="0">
                            <a:latin typeface="Cambria Math" panose="02040503050406030204" pitchFamily="18" charset="0"/>
                          </a:rPr>
                          <m:t>𝑠</m:t>
                        </m:r>
                      </m:e>
                      <m:sup>
                        <m:r>
                          <a:rPr lang="en-US" sz="2900" b="0" i="1" smtClean="0">
                            <a:latin typeface="Cambria Math" panose="02040503050406030204" pitchFamily="18" charset="0"/>
                          </a:rPr>
                          <m:t>′</m:t>
                        </m:r>
                      </m:sup>
                    </m:sSup>
                    <m:r>
                      <a:rPr lang="en-US" sz="2900" b="0" i="1" smtClean="0">
                        <a:latin typeface="Cambria Math" panose="02040503050406030204" pitchFamily="18" charset="0"/>
                      </a:rPr>
                      <m:t>=</m:t>
                    </m:r>
                    <m:r>
                      <a:rPr lang="en-US" sz="2900" b="0" i="1" smtClean="0">
                        <a:latin typeface="Cambria Math" panose="02040503050406030204" pitchFamily="18" charset="0"/>
                      </a:rPr>
                      <m:t>𝑅𝑒𝑠𝑢𝑙𝑡</m:t>
                    </m:r>
                    <m:d>
                      <m:dPr>
                        <m:ctrlPr>
                          <a:rPr lang="en-US" sz="2900" b="0" i="1" smtClean="0">
                            <a:latin typeface="Cambria Math" panose="02040503050406030204" pitchFamily="18" charset="0"/>
                          </a:rPr>
                        </m:ctrlPr>
                      </m:dPr>
                      <m:e>
                        <m:r>
                          <a:rPr lang="en-US" sz="2900" b="0" i="1" smtClean="0">
                            <a:latin typeface="Cambria Math" panose="02040503050406030204" pitchFamily="18" charset="0"/>
                          </a:rPr>
                          <m:t>𝑠</m:t>
                        </m:r>
                        <m:r>
                          <a:rPr lang="en-US" sz="2900" b="0" i="1" smtClean="0">
                            <a:latin typeface="Cambria Math" panose="02040503050406030204" pitchFamily="18" charset="0"/>
                          </a:rPr>
                          <m:t>, </m:t>
                        </m:r>
                        <m:r>
                          <a:rPr lang="en-US" sz="2900" b="0" i="1" smtClean="0">
                            <a:latin typeface="Cambria Math" panose="02040503050406030204" pitchFamily="18" charset="0"/>
                          </a:rPr>
                          <m:t>𝑎</m:t>
                        </m:r>
                      </m:e>
                    </m:d>
                    <m:r>
                      <a:rPr lang="en-US" sz="2900" b="0" i="1" smtClean="0">
                        <a:latin typeface="Cambria Math" panose="02040503050406030204" pitchFamily="18" charset="0"/>
                      </a:rPr>
                      <m:t> </m:t>
                    </m:r>
                    <m:r>
                      <a:rPr lang="en-US" sz="2900" b="0" i="1" smtClean="0">
                        <a:latin typeface="Cambria Math" panose="02040503050406030204" pitchFamily="18" charset="0"/>
                      </a:rPr>
                      <m:t>𝑎𝑛𝑑</m:t>
                    </m:r>
                    <m:r>
                      <a:rPr lang="en-US" sz="2900" b="0" i="1" smtClean="0">
                        <a:latin typeface="Cambria Math" panose="02040503050406030204" pitchFamily="18" charset="0"/>
                      </a:rPr>
                      <m:t> </m:t>
                    </m:r>
                    <m:r>
                      <a:rPr lang="en-US" sz="2900" b="0" i="1" smtClean="0">
                        <a:latin typeface="Cambria Math" panose="02040503050406030204" pitchFamily="18" charset="0"/>
                      </a:rPr>
                      <m:t>𝑠</m:t>
                    </m:r>
                    <m:r>
                      <a:rPr lang="en-US" sz="2900" b="0" i="1" smtClean="0">
                        <a:latin typeface="Cambria Math" panose="02040503050406030204" pitchFamily="18" charset="0"/>
                      </a:rPr>
                      <m:t>∈</m:t>
                    </m:r>
                    <m:r>
                      <a:rPr lang="en-US" sz="2900" b="0" i="1" smtClean="0">
                        <a:latin typeface="Cambria Math" panose="02040503050406030204" pitchFamily="18" charset="0"/>
                      </a:rPr>
                      <m:t>𝑏</m:t>
                    </m:r>
                    <m:r>
                      <a:rPr lang="en-US" sz="2900" b="0" i="1" smtClean="0">
                        <a:latin typeface="Cambria Math" panose="02040503050406030204" pitchFamily="18" charset="0"/>
                      </a:rPr>
                      <m:t>}</m:t>
                    </m:r>
                  </m:oMath>
                </a14:m>
                <a:endParaRPr lang="en-US" sz="2400" dirty="0"/>
              </a:p>
              <a:p>
                <a:r>
                  <a:rPr lang="en-US" b="1" dirty="0"/>
                  <a:t>Goal test: </a:t>
                </a:r>
                <a:r>
                  <a:rPr lang="en-US" dirty="0"/>
                  <a:t>Are all states in the belief state goal states?</a:t>
                </a:r>
              </a:p>
              <a:p>
                <a:r>
                  <a:rPr lang="en-US" b="1" dirty="0"/>
                  <a:t>Simplifying property: </a:t>
                </a:r>
                <a:r>
                  <a:rPr lang="en-US" dirty="0"/>
                  <a:t>If a belief state (e.g.,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𝑏</m:t>
                        </m:r>
                      </m:e>
                      <m:sub>
                        <m:r>
                          <a:rPr lang="en-US" b="0" i="1" dirty="0" smtClean="0">
                            <a:latin typeface="Cambria Math" panose="02040503050406030204" pitchFamily="18" charset="0"/>
                          </a:rPr>
                          <m:t>1</m:t>
                        </m:r>
                      </m:sub>
                    </m:sSub>
                    <m:r>
                      <a:rPr lang="en-US" i="1" dirty="0" smtClean="0">
                        <a:latin typeface="Cambria Math" panose="02040503050406030204" pitchFamily="18" charset="0"/>
                      </a:rPr>
                      <m:t>={1,2,3,4,5}</m:t>
                    </m:r>
                  </m:oMath>
                </a14:m>
                <a:r>
                  <a:rPr lang="en-US" dirty="0"/>
                  <a:t>) is solvable (i.e., there is a sequence of actions that coerce all states to only goal states), then belief states that are subsets (e.g.,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𝑏</m:t>
                        </m:r>
                      </m:e>
                      <m:sub>
                        <m:r>
                          <a:rPr lang="en-US" b="0" i="1" dirty="0" smtClean="0">
                            <a:latin typeface="Cambria Math" panose="02040503050406030204" pitchFamily="18" charset="0"/>
                          </a:rPr>
                          <m:t>2</m:t>
                        </m:r>
                      </m:sub>
                    </m:sSub>
                    <m:r>
                      <a:rPr lang="en-US" i="1" dirty="0" smtClean="0">
                        <a:latin typeface="Cambria Math" panose="02040503050406030204" pitchFamily="18" charset="0"/>
                      </a:rPr>
                      <m:t> = {2,5}</m:t>
                    </m:r>
                  </m:oMath>
                </a14:m>
                <a:r>
                  <a:rPr lang="en-US" dirty="0"/>
                  <a:t>) are also solved using the same action sequence. Used to prune the search tree.</a:t>
                </a:r>
              </a:p>
              <a:p>
                <a:endParaRPr lang="en-US" dirty="0"/>
              </a:p>
              <a:p>
                <a:pPr marL="0" indent="0">
                  <a:buNone/>
                </a:pPr>
                <a:r>
                  <a:rPr lang="en-US" b="1" dirty="0"/>
                  <a:t>Other approach</a:t>
                </a:r>
                <a:r>
                  <a:rPr lang="en-US" dirty="0"/>
                  <a:t>: </a:t>
                </a:r>
              </a:p>
              <a:p>
                <a:r>
                  <a:rPr lang="en-US" b="1" dirty="0"/>
                  <a:t>Incremental belief-state search</a:t>
                </a:r>
                <a:r>
                  <a:rPr lang="en-US" dirty="0"/>
                  <a:t>. Generate a solution that works for one state and check if it also works for all other states. If it does not, then modify the solution slightly. This is similar to local search.</a:t>
                </a:r>
              </a:p>
              <a:p>
                <a:endParaRPr lang="en-US" dirty="0"/>
              </a:p>
            </p:txBody>
          </p:sp>
        </mc:Choice>
        <mc:Fallback xmlns="">
          <p:sp>
            <p:nvSpPr>
              <p:cNvPr id="3" name="Content Placeholder 2">
                <a:extLst>
                  <a:ext uri="{FF2B5EF4-FFF2-40B4-BE49-F238E27FC236}">
                    <a16:creationId xmlns:a16="http://schemas.microsoft.com/office/drawing/2014/main" id="{5D74D24E-3A83-4A7C-B542-EC45CB021368}"/>
                  </a:ext>
                </a:extLst>
              </p:cNvPr>
              <p:cNvSpPr>
                <a:spLocks noGrp="1" noRot="1" noChangeAspect="1" noMove="1" noResize="1" noEditPoints="1" noAdjustHandles="1" noChangeArrowheads="1" noChangeShapeType="1" noTextEdit="1"/>
              </p:cNvSpPr>
              <p:nvPr>
                <p:ph idx="1"/>
              </p:nvPr>
            </p:nvSpPr>
            <p:spPr>
              <a:xfrm>
                <a:off x="628650" y="2133600"/>
                <a:ext cx="7886700" cy="4343401"/>
              </a:xfrm>
              <a:blipFill>
                <a:blip r:embed="rId2"/>
                <a:stretch>
                  <a:fillRect l="-618" t="-2244" r="-155" b="-1683"/>
                </a:stretch>
              </a:blipFill>
            </p:spPr>
            <p:txBody>
              <a:bodyPr/>
              <a:lstStyle/>
              <a:p>
                <a:r>
                  <a:rPr lang="en-US">
                    <a:noFill/>
                  </a:rPr>
                  <a:t> </a:t>
                </a:r>
              </a:p>
            </p:txBody>
          </p:sp>
        </mc:Fallback>
      </mc:AlternateContent>
      <p:sp>
        <p:nvSpPr>
          <p:cNvPr id="4" name="Callout: Line 3">
            <a:extLst>
              <a:ext uri="{FF2B5EF4-FFF2-40B4-BE49-F238E27FC236}">
                <a16:creationId xmlns:a16="http://schemas.microsoft.com/office/drawing/2014/main" id="{6331BEB8-9C9D-43E2-AE7E-9D9F0D246238}"/>
              </a:ext>
            </a:extLst>
          </p:cNvPr>
          <p:cNvSpPr/>
          <p:nvPr/>
        </p:nvSpPr>
        <p:spPr>
          <a:xfrm>
            <a:off x="5867400" y="1350108"/>
            <a:ext cx="3048000" cy="681162"/>
          </a:xfrm>
          <a:prstGeom prst="borderCallout1">
            <a:avLst>
              <a:gd name="adj1" fmla="val 34734"/>
              <a:gd name="adj2" fmla="val -3950"/>
              <a:gd name="adj3" fmla="val 172510"/>
              <a:gd name="adj4" fmla="val -479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Note</a:t>
            </a:r>
            <a:r>
              <a:rPr lang="en-US" sz="1600" dirty="0"/>
              <a:t>: State space size makes this impractical for larger problems!</a:t>
            </a:r>
          </a:p>
        </p:txBody>
      </p:sp>
    </p:spTree>
    <p:extLst>
      <p:ext uri="{BB962C8B-B14F-4D97-AF65-F5344CB8AC3E}">
        <p14:creationId xmlns:p14="http://schemas.microsoft.com/office/powerpoint/2010/main" val="1712594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0EE8C-4D59-48F1-B069-E38EC27F5A58}"/>
              </a:ext>
            </a:extLst>
          </p:cNvPr>
          <p:cNvSpPr>
            <a:spLocks noGrp="1"/>
          </p:cNvSpPr>
          <p:nvPr>
            <p:ph type="title"/>
          </p:nvPr>
        </p:nvSpPr>
        <p:spPr>
          <a:xfrm>
            <a:off x="4809833" y="640082"/>
            <a:ext cx="3854106" cy="1180346"/>
          </a:xfrm>
          <a:noFill/>
        </p:spPr>
        <p:txBody>
          <a:bodyPr vert="horz" lIns="91440" tIns="45720" rIns="91440" bIns="45720" rtlCol="0" anchor="b">
            <a:normAutofit/>
          </a:bodyPr>
          <a:lstStyle/>
          <a:p>
            <a:pPr algn="ctr"/>
            <a:r>
              <a:rPr lang="en-US" kern="1200" dirty="0">
                <a:solidFill>
                  <a:schemeClr val="tx1"/>
                </a:solidFill>
                <a:latin typeface="+mj-lt"/>
                <a:ea typeface="+mj-ea"/>
                <a:cs typeface="+mj-cs"/>
              </a:rPr>
              <a:t>Case Study</a:t>
            </a:r>
          </a:p>
        </p:txBody>
      </p:sp>
      <p:sp>
        <p:nvSpPr>
          <p:cNvPr id="5" name="Text Placeholder 4">
            <a:extLst>
              <a:ext uri="{FF2B5EF4-FFF2-40B4-BE49-F238E27FC236}">
                <a16:creationId xmlns:a16="http://schemas.microsoft.com/office/drawing/2014/main" id="{D5A78634-B028-4BC7-B06F-40DCBC308FAF}"/>
              </a:ext>
            </a:extLst>
          </p:cNvPr>
          <p:cNvSpPr>
            <a:spLocks noGrp="1"/>
          </p:cNvSpPr>
          <p:nvPr>
            <p:ph type="body" idx="1"/>
          </p:nvPr>
        </p:nvSpPr>
        <p:spPr>
          <a:xfrm>
            <a:off x="4789595" y="1957506"/>
            <a:ext cx="3854107" cy="4260392"/>
          </a:xfrm>
          <a:noFill/>
        </p:spPr>
        <p:txBody>
          <a:bodyPr vert="horz" lIns="91440" tIns="45720" rIns="91440" bIns="45720" rtlCol="0">
            <a:normAutofit/>
          </a:bodyPr>
          <a:lstStyle/>
          <a:p>
            <a:pPr algn="ctr"/>
            <a:r>
              <a:rPr lang="en-US" sz="1600" dirty="0"/>
              <a:t>The agent</a:t>
            </a:r>
            <a:r>
              <a:rPr lang="en-US" sz="1600" kern="1200" dirty="0">
                <a:solidFill>
                  <a:schemeClr val="tx1"/>
                </a:solidFill>
                <a:latin typeface="+mn-lt"/>
                <a:ea typeface="+mn-ea"/>
                <a:cs typeface="+mn-cs"/>
              </a:rPr>
              <a:t> can move up, down right, left.</a:t>
            </a:r>
            <a:endParaRPr lang="en-US" sz="1600" dirty="0"/>
          </a:p>
          <a:p>
            <a:pPr algn="ctr"/>
            <a:r>
              <a:rPr lang="en-US" sz="1600" dirty="0"/>
              <a:t>The agent has no sensors and does not know its current location.</a:t>
            </a:r>
            <a:endParaRPr lang="en-US" sz="1600" kern="1200" dirty="0">
              <a:solidFill>
                <a:schemeClr val="tx1"/>
              </a:solidFill>
              <a:latin typeface="+mn-lt"/>
              <a:ea typeface="+mn-ea"/>
              <a:cs typeface="+mn-cs"/>
            </a:endParaRPr>
          </a:p>
          <a:p>
            <a:pPr algn="ctr"/>
            <a:r>
              <a:rPr lang="en-US" sz="1600" b="1" kern="1200" dirty="0">
                <a:solidFill>
                  <a:srgbClr val="FF0000"/>
                </a:solidFill>
                <a:latin typeface="+mn-lt"/>
                <a:ea typeface="+mn-ea"/>
                <a:cs typeface="+mn-cs"/>
              </a:rPr>
              <a:t>1. Can you navigate to the goal location? How?</a:t>
            </a:r>
          </a:p>
          <a:p>
            <a:pPr algn="ctr"/>
            <a:endParaRPr lang="en-US" sz="1600" b="1" kern="1200" dirty="0">
              <a:solidFill>
                <a:srgbClr val="FF0000"/>
              </a:solidFill>
              <a:latin typeface="+mn-lt"/>
              <a:ea typeface="+mn-ea"/>
              <a:cs typeface="+mn-cs"/>
            </a:endParaRPr>
          </a:p>
          <a:p>
            <a:pPr algn="ctr"/>
            <a:endParaRPr lang="en-US" sz="1600" b="1" kern="1200" dirty="0">
              <a:solidFill>
                <a:srgbClr val="FF0000"/>
              </a:solidFill>
              <a:latin typeface="+mn-lt"/>
              <a:ea typeface="+mn-ea"/>
              <a:cs typeface="+mn-cs"/>
            </a:endParaRPr>
          </a:p>
          <a:p>
            <a:pPr algn="ctr"/>
            <a:endParaRPr lang="en-US" sz="1600" b="1" dirty="0">
              <a:solidFill>
                <a:srgbClr val="FF0000"/>
              </a:solidFill>
            </a:endParaRPr>
          </a:p>
          <a:p>
            <a:pPr algn="ctr"/>
            <a:r>
              <a:rPr lang="en-US" sz="1600" b="1" kern="1200" dirty="0">
                <a:solidFill>
                  <a:srgbClr val="FF0000"/>
                </a:solidFill>
                <a:latin typeface="+mn-lt"/>
                <a:ea typeface="+mn-ea"/>
                <a:cs typeface="+mn-cs"/>
              </a:rPr>
              <a:t>2. What would you need to know about the environment?</a:t>
            </a:r>
          </a:p>
          <a:p>
            <a:pPr algn="ctr"/>
            <a:endParaRPr lang="en-US" sz="1600" b="1" dirty="0">
              <a:solidFill>
                <a:srgbClr val="FF0000"/>
              </a:solidFill>
            </a:endParaRPr>
          </a:p>
          <a:p>
            <a:pPr algn="ctr"/>
            <a:endParaRPr lang="en-US" sz="1600" b="1" dirty="0">
              <a:solidFill>
                <a:srgbClr val="FF0000"/>
              </a:solidFill>
            </a:endParaRPr>
          </a:p>
          <a:p>
            <a:pPr algn="ctr"/>
            <a:r>
              <a:rPr lang="en-US" sz="1600" b="1" kern="1200" dirty="0">
                <a:solidFill>
                  <a:srgbClr val="FF0000"/>
                </a:solidFill>
                <a:latin typeface="+mn-lt"/>
                <a:ea typeface="+mn-ea"/>
                <a:cs typeface="+mn-cs"/>
              </a:rPr>
              <a:t>3. </a:t>
            </a:r>
            <a:r>
              <a:rPr lang="en-US" sz="1600" b="1" dirty="0">
                <a:solidFill>
                  <a:srgbClr val="FF0000"/>
                </a:solidFill>
              </a:rPr>
              <a:t>What type of agent can do this?</a:t>
            </a:r>
            <a:endParaRPr lang="en-US" sz="1600" b="1" kern="1200" dirty="0">
              <a:solidFill>
                <a:srgbClr val="FF0000"/>
              </a:solidFill>
              <a:latin typeface="+mn-lt"/>
              <a:ea typeface="+mn-ea"/>
              <a:cs typeface="+mn-cs"/>
            </a:endParaRPr>
          </a:p>
        </p:txBody>
      </p:sp>
      <p:sp>
        <p:nvSpPr>
          <p:cNvPr id="12" name="Rectangle 11">
            <a:extLst>
              <a:ext uri="{FF2B5EF4-FFF2-40B4-BE49-F238E27FC236}">
                <a16:creationId xmlns:a16="http://schemas.microsoft.com/office/drawing/2014/main" id="{4913D8DA-B72B-46FB-9E5D-656A0EB0A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580687" cy="6861717"/>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26">
            <a:extLst>
              <a:ext uri="{FF2B5EF4-FFF2-40B4-BE49-F238E27FC236}">
                <a16:creationId xmlns:a16="http://schemas.microsoft.com/office/drawing/2014/main" id="{63CDDC8E-3FD0-4545-A664-7661835B4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5058" y="640080"/>
            <a:ext cx="3606882"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DCA81A1-90E8-F0DA-1224-8F4EAE991C6A}"/>
              </a:ext>
            </a:extLst>
          </p:cNvPr>
          <p:cNvSpPr/>
          <p:nvPr/>
        </p:nvSpPr>
        <p:spPr>
          <a:xfrm>
            <a:off x="762000" y="1066800"/>
            <a:ext cx="2743200" cy="4876800"/>
          </a:xfrm>
          <a:prstGeom prst="rect">
            <a:avLst/>
          </a:prstGeom>
          <a:noFill/>
          <a:ln w="2857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4" name="Oval 23">
            <a:extLst>
              <a:ext uri="{FF2B5EF4-FFF2-40B4-BE49-F238E27FC236}">
                <a16:creationId xmlns:a16="http://schemas.microsoft.com/office/drawing/2014/main" id="{744F6B79-AA92-AFD9-43E8-E7588E2384CC}"/>
              </a:ext>
            </a:extLst>
          </p:cNvPr>
          <p:cNvSpPr/>
          <p:nvPr/>
        </p:nvSpPr>
        <p:spPr>
          <a:xfrm>
            <a:off x="1638300" y="3891280"/>
            <a:ext cx="381000" cy="38100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2D049EEA-9194-EA97-E59A-5E0163830B07}"/>
              </a:ext>
            </a:extLst>
          </p:cNvPr>
          <p:cNvCxnSpPr/>
          <p:nvPr/>
        </p:nvCxnSpPr>
        <p:spPr>
          <a:xfrm flipV="1">
            <a:off x="1828800" y="3505200"/>
            <a:ext cx="0" cy="30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D3F16D2-BE69-2578-8A72-47A4E1CCA104}"/>
              </a:ext>
            </a:extLst>
          </p:cNvPr>
          <p:cNvCxnSpPr>
            <a:cxnSpLocks/>
          </p:cNvCxnSpPr>
          <p:nvPr/>
        </p:nvCxnSpPr>
        <p:spPr>
          <a:xfrm>
            <a:off x="1828800" y="4343400"/>
            <a:ext cx="0" cy="30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D90EBD7-D545-49CE-CEE4-A03A4A71E28B}"/>
              </a:ext>
            </a:extLst>
          </p:cNvPr>
          <p:cNvCxnSpPr>
            <a:cxnSpLocks/>
          </p:cNvCxnSpPr>
          <p:nvPr/>
        </p:nvCxnSpPr>
        <p:spPr>
          <a:xfrm flipH="1">
            <a:off x="1219200" y="4081780"/>
            <a:ext cx="304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14F26E81-553B-6871-A23E-44FE07D4D30C}"/>
              </a:ext>
            </a:extLst>
          </p:cNvPr>
          <p:cNvCxnSpPr>
            <a:cxnSpLocks/>
          </p:cNvCxnSpPr>
          <p:nvPr/>
        </p:nvCxnSpPr>
        <p:spPr>
          <a:xfrm>
            <a:off x="2095500" y="4081780"/>
            <a:ext cx="3429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219C5A9-A851-5D00-D014-4A6A1285925E}"/>
              </a:ext>
            </a:extLst>
          </p:cNvPr>
          <p:cNvSpPr txBox="1"/>
          <p:nvPr/>
        </p:nvSpPr>
        <p:spPr>
          <a:xfrm>
            <a:off x="2133600" y="1605283"/>
            <a:ext cx="953851" cy="923330"/>
          </a:xfrm>
          <a:prstGeom prst="rect">
            <a:avLst/>
          </a:prstGeom>
          <a:noFill/>
        </p:spPr>
        <p:txBody>
          <a:bodyPr wrap="none" rtlCol="0">
            <a:spAutoFit/>
          </a:bodyPr>
          <a:lstStyle/>
          <a:p>
            <a:pPr algn="ctr"/>
            <a:r>
              <a:rPr lang="en-US" b="1" dirty="0">
                <a:solidFill>
                  <a:srgbClr val="FF0000"/>
                </a:solidFill>
              </a:rPr>
              <a:t>x</a:t>
            </a:r>
          </a:p>
          <a:p>
            <a:pPr algn="ctr"/>
            <a:r>
              <a:rPr lang="en-US" b="1" dirty="0">
                <a:solidFill>
                  <a:srgbClr val="FF0000"/>
                </a:solidFill>
              </a:rPr>
              <a:t>Goal</a:t>
            </a:r>
          </a:p>
          <a:p>
            <a:pPr algn="ctr"/>
            <a:r>
              <a:rPr lang="en-US" b="1" dirty="0">
                <a:solidFill>
                  <a:srgbClr val="FF0000"/>
                </a:solidFill>
              </a:rPr>
              <a:t>location</a:t>
            </a:r>
          </a:p>
        </p:txBody>
      </p:sp>
      <p:cxnSp>
        <p:nvCxnSpPr>
          <p:cNvPr id="35" name="Straight Arrow Connector 34">
            <a:extLst>
              <a:ext uri="{FF2B5EF4-FFF2-40B4-BE49-F238E27FC236}">
                <a16:creationId xmlns:a16="http://schemas.microsoft.com/office/drawing/2014/main" id="{2018B710-D246-CC9B-F19E-3E5F39E88C7E}"/>
              </a:ext>
            </a:extLst>
          </p:cNvPr>
          <p:cNvCxnSpPr>
            <a:cxnSpLocks/>
          </p:cNvCxnSpPr>
          <p:nvPr/>
        </p:nvCxnSpPr>
        <p:spPr>
          <a:xfrm>
            <a:off x="762000" y="914400"/>
            <a:ext cx="27432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AD6A355-2AAA-8966-0E93-0F5725457348}"/>
              </a:ext>
            </a:extLst>
          </p:cNvPr>
          <p:cNvCxnSpPr>
            <a:cxnSpLocks/>
          </p:cNvCxnSpPr>
          <p:nvPr/>
        </p:nvCxnSpPr>
        <p:spPr>
          <a:xfrm flipV="1">
            <a:off x="3657600" y="1066800"/>
            <a:ext cx="0" cy="487680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9FEE2A1A-243B-B82F-982B-8AA1E159A2C2}"/>
              </a:ext>
            </a:extLst>
          </p:cNvPr>
          <p:cNvSpPr txBox="1"/>
          <p:nvPr/>
        </p:nvSpPr>
        <p:spPr>
          <a:xfrm>
            <a:off x="1971040" y="626348"/>
            <a:ext cx="486030" cy="369332"/>
          </a:xfrm>
          <a:prstGeom prst="rect">
            <a:avLst/>
          </a:prstGeom>
          <a:noFill/>
        </p:spPr>
        <p:txBody>
          <a:bodyPr wrap="none" rtlCol="0">
            <a:spAutoFit/>
          </a:bodyPr>
          <a:lstStyle/>
          <a:p>
            <a:r>
              <a:rPr lang="en-US" dirty="0"/>
              <a:t>3m</a:t>
            </a:r>
          </a:p>
        </p:txBody>
      </p:sp>
      <p:sp>
        <p:nvSpPr>
          <p:cNvPr id="48" name="TextBox 47">
            <a:extLst>
              <a:ext uri="{FF2B5EF4-FFF2-40B4-BE49-F238E27FC236}">
                <a16:creationId xmlns:a16="http://schemas.microsoft.com/office/drawing/2014/main" id="{53DC8303-0C22-C1A8-4EBE-8102AD2C9CEB}"/>
              </a:ext>
            </a:extLst>
          </p:cNvPr>
          <p:cNvSpPr txBox="1"/>
          <p:nvPr/>
        </p:nvSpPr>
        <p:spPr>
          <a:xfrm rot="16200000">
            <a:off x="3604878" y="3199439"/>
            <a:ext cx="486030" cy="369332"/>
          </a:xfrm>
          <a:prstGeom prst="rect">
            <a:avLst/>
          </a:prstGeom>
          <a:noFill/>
        </p:spPr>
        <p:txBody>
          <a:bodyPr wrap="none" rtlCol="0">
            <a:spAutoFit/>
          </a:bodyPr>
          <a:lstStyle/>
          <a:p>
            <a:r>
              <a:rPr lang="en-US" dirty="0"/>
              <a:t>8m</a:t>
            </a:r>
          </a:p>
        </p:txBody>
      </p:sp>
      <p:cxnSp>
        <p:nvCxnSpPr>
          <p:cNvPr id="9" name="Straight Arrow Connector 8">
            <a:extLst>
              <a:ext uri="{FF2B5EF4-FFF2-40B4-BE49-F238E27FC236}">
                <a16:creationId xmlns:a16="http://schemas.microsoft.com/office/drawing/2014/main" id="{CF9EE6A7-F3A0-2CE0-F065-E8F7482D4794}"/>
              </a:ext>
            </a:extLst>
          </p:cNvPr>
          <p:cNvCxnSpPr>
            <a:cxnSpLocks/>
          </p:cNvCxnSpPr>
          <p:nvPr/>
        </p:nvCxnSpPr>
        <p:spPr>
          <a:xfrm flipV="1">
            <a:off x="2610525" y="1117603"/>
            <a:ext cx="0" cy="63499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70B4175-8679-B14E-7FF4-DFC5EC72169A}"/>
              </a:ext>
            </a:extLst>
          </p:cNvPr>
          <p:cNvCxnSpPr>
            <a:cxnSpLocks/>
          </p:cNvCxnSpPr>
          <p:nvPr/>
        </p:nvCxnSpPr>
        <p:spPr>
          <a:xfrm>
            <a:off x="842455" y="1788160"/>
            <a:ext cx="1672145"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01F1896-A0F4-F591-CBFB-897CA4EAC673}"/>
              </a:ext>
            </a:extLst>
          </p:cNvPr>
          <p:cNvSpPr txBox="1"/>
          <p:nvPr/>
        </p:nvSpPr>
        <p:spPr>
          <a:xfrm>
            <a:off x="1553633" y="1451095"/>
            <a:ext cx="486030" cy="369332"/>
          </a:xfrm>
          <a:prstGeom prst="rect">
            <a:avLst/>
          </a:prstGeom>
          <a:noFill/>
        </p:spPr>
        <p:txBody>
          <a:bodyPr wrap="none" rtlCol="0">
            <a:spAutoFit/>
          </a:bodyPr>
          <a:lstStyle/>
          <a:p>
            <a:r>
              <a:rPr lang="en-US" dirty="0"/>
              <a:t>2m</a:t>
            </a:r>
          </a:p>
        </p:txBody>
      </p:sp>
      <p:sp>
        <p:nvSpPr>
          <p:cNvPr id="17" name="TextBox 16">
            <a:extLst>
              <a:ext uri="{FF2B5EF4-FFF2-40B4-BE49-F238E27FC236}">
                <a16:creationId xmlns:a16="http://schemas.microsoft.com/office/drawing/2014/main" id="{E258898D-3972-3A7B-942E-98B4126298F3}"/>
              </a:ext>
            </a:extLst>
          </p:cNvPr>
          <p:cNvSpPr txBox="1"/>
          <p:nvPr/>
        </p:nvSpPr>
        <p:spPr>
          <a:xfrm rot="16200000">
            <a:off x="2538604" y="1263303"/>
            <a:ext cx="486030" cy="369332"/>
          </a:xfrm>
          <a:prstGeom prst="rect">
            <a:avLst/>
          </a:prstGeom>
          <a:noFill/>
        </p:spPr>
        <p:txBody>
          <a:bodyPr wrap="none" rtlCol="0">
            <a:spAutoFit/>
          </a:bodyPr>
          <a:lstStyle/>
          <a:p>
            <a:r>
              <a:rPr lang="en-US" dirty="0"/>
              <a:t>1m</a:t>
            </a:r>
          </a:p>
        </p:txBody>
      </p:sp>
      <p:sp>
        <p:nvSpPr>
          <p:cNvPr id="18" name="TextBox 17">
            <a:extLst>
              <a:ext uri="{FF2B5EF4-FFF2-40B4-BE49-F238E27FC236}">
                <a16:creationId xmlns:a16="http://schemas.microsoft.com/office/drawing/2014/main" id="{39FF1A96-FE38-8CF1-81DB-D39627D76C94}"/>
              </a:ext>
            </a:extLst>
          </p:cNvPr>
          <p:cNvSpPr txBox="1"/>
          <p:nvPr/>
        </p:nvSpPr>
        <p:spPr>
          <a:xfrm>
            <a:off x="1078231" y="4240013"/>
            <a:ext cx="772159" cy="369332"/>
          </a:xfrm>
          <a:prstGeom prst="rect">
            <a:avLst/>
          </a:prstGeom>
          <a:noFill/>
        </p:spPr>
        <p:txBody>
          <a:bodyPr wrap="square" rtlCol="0">
            <a:spAutoFit/>
          </a:bodyPr>
          <a:lstStyle/>
          <a:p>
            <a:r>
              <a:rPr lang="en-US" dirty="0"/>
              <a:t>Agent</a:t>
            </a:r>
          </a:p>
        </p:txBody>
      </p:sp>
    </p:spTree>
    <p:extLst>
      <p:ext uri="{BB962C8B-B14F-4D97-AF65-F5344CB8AC3E}">
        <p14:creationId xmlns:p14="http://schemas.microsoft.com/office/powerpoint/2010/main" val="14549167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443020A-1D1E-4F16-A1F6-FD653DA3506F}"/>
              </a:ext>
            </a:extLst>
          </p:cNvPr>
          <p:cNvPicPr>
            <a:picLocks noChangeAspect="1"/>
          </p:cNvPicPr>
          <p:nvPr/>
        </p:nvPicPr>
        <p:blipFill rotWithShape="1">
          <a:blip r:embed="rId2"/>
          <a:srcRect l="2420" r="8579" b="-1"/>
          <a:stretch/>
        </p:blipFill>
        <p:spPr>
          <a:xfrm>
            <a:off x="-2285" y="10"/>
            <a:ext cx="9143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171C033-CF97-49A9-BBAC-023FBFC89848}"/>
              </a:ext>
            </a:extLst>
          </p:cNvPr>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4500" b="1" dirty="0">
                <a:solidFill>
                  <a:srgbClr val="FFFFFF"/>
                </a:solidFill>
                <a:effectLst>
                  <a:outerShdw blurRad="38100" dist="38100" dir="2700000" algn="tl">
                    <a:srgbClr val="000000">
                      <a:alpha val="43137"/>
                    </a:srgbClr>
                  </a:outerShdw>
                </a:effectLst>
              </a:rPr>
              <a:t>Partially Observable Environments</a:t>
            </a:r>
          </a:p>
        </p:txBody>
      </p:sp>
      <p:sp>
        <p:nvSpPr>
          <p:cNvPr id="5" name="Text Placeholder 4">
            <a:extLst>
              <a:ext uri="{FF2B5EF4-FFF2-40B4-BE49-F238E27FC236}">
                <a16:creationId xmlns:a16="http://schemas.microsoft.com/office/drawing/2014/main" id="{AB3F41DA-F620-4DC6-9035-6E635D6A685E}"/>
              </a:ext>
            </a:extLst>
          </p:cNvPr>
          <p:cNvSpPr>
            <a:spLocks noGrp="1"/>
          </p:cNvSpPr>
          <p:nvPr>
            <p:ph type="body" idx="1"/>
          </p:nvPr>
        </p:nvSpPr>
        <p:spPr>
          <a:xfrm>
            <a:off x="2842260" y="4499673"/>
            <a:ext cx="3505200" cy="1282707"/>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dirty="0">
                <a:solidFill>
                  <a:srgbClr val="FFFFFF"/>
                </a:solidFill>
              </a:rPr>
              <a:t>Using Observations to Learn About the State</a:t>
            </a:r>
          </a:p>
        </p:txBody>
      </p:sp>
    </p:spTree>
    <p:extLst>
      <p:ext uri="{BB962C8B-B14F-4D97-AF65-F5344CB8AC3E}">
        <p14:creationId xmlns:p14="http://schemas.microsoft.com/office/powerpoint/2010/main" val="36530430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D0F4BF-9670-4EDF-91D5-1098A9E40904}"/>
              </a:ext>
            </a:extLst>
          </p:cNvPr>
          <p:cNvSpPr>
            <a:spLocks noGrp="1"/>
          </p:cNvSpPr>
          <p:nvPr>
            <p:ph type="title"/>
          </p:nvPr>
        </p:nvSpPr>
        <p:spPr/>
        <p:txBody>
          <a:bodyPr/>
          <a:lstStyle/>
          <a:p>
            <a:r>
              <a:rPr lang="en-US" dirty="0"/>
              <a:t>Percepts and Observability</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87F17AE4-432C-49F5-8CEA-2F3909113793}"/>
                  </a:ext>
                </a:extLst>
              </p:cNvPr>
              <p:cNvSpPr>
                <a:spLocks noGrp="1"/>
              </p:cNvSpPr>
              <p:nvPr>
                <p:ph idx="1"/>
              </p:nvPr>
            </p:nvSpPr>
            <p:spPr>
              <a:xfrm>
                <a:off x="628650" y="1825625"/>
                <a:ext cx="5619750" cy="4498975"/>
              </a:xfrm>
            </p:spPr>
            <p:txBody>
              <a:bodyPr>
                <a:normAutofit fontScale="77500" lnSpcReduction="20000"/>
              </a:bodyPr>
              <a:lstStyle/>
              <a:p>
                <a:r>
                  <a:rPr lang="en-US" dirty="0"/>
                  <a:t>Many problems cannot be solved efficiently without sensing (e.g., 8-puzzle). </a:t>
                </a:r>
              </a:p>
              <a:p>
                <a:r>
                  <a:rPr lang="en-US" dirty="0"/>
                  <a:t>We need to see at least one square.</a:t>
                </a:r>
              </a:p>
              <a:p>
                <a:pPr marL="0" indent="0">
                  <a:buNone/>
                </a:pPr>
                <a:endParaRPr lang="en-US" dirty="0"/>
              </a:p>
              <a:p>
                <a:pPr marL="0" indent="0">
                  <a:buNone/>
                </a:pPr>
                <a:r>
                  <a:rPr lang="en-US" b="1" dirty="0">
                    <a:solidFill>
                      <a:srgbClr val="FF0000"/>
                    </a:solidFill>
                  </a:rPr>
                  <a:t>Percept function</a:t>
                </a:r>
                <a:r>
                  <a:rPr lang="en-US" dirty="0"/>
                  <a:t>: </a:t>
                </a:r>
                <a14:m>
                  <m:oMath xmlns:m="http://schemas.openxmlformats.org/officeDocument/2006/math">
                    <m:r>
                      <a:rPr lang="en-US" i="1" dirty="0" smtClean="0">
                        <a:latin typeface="Cambria Math" panose="02040503050406030204" pitchFamily="18" charset="0"/>
                      </a:rPr>
                      <m:t>𝑃𝑒𝑟𝑐𝑒𝑝𝑡</m:t>
                    </m:r>
                    <m:d>
                      <m:dPr>
                        <m:ctrlPr>
                          <a:rPr lang="en-US" i="1" dirty="0" smtClean="0">
                            <a:latin typeface="Cambria Math" panose="02040503050406030204" pitchFamily="18" charset="0"/>
                          </a:rPr>
                        </m:ctrlPr>
                      </m:dPr>
                      <m:e>
                        <m:r>
                          <a:rPr lang="en-US" i="1" dirty="0" smtClean="0">
                            <a:latin typeface="Cambria Math" panose="02040503050406030204" pitchFamily="18" charset="0"/>
                          </a:rPr>
                          <m:t>𝑠</m:t>
                        </m:r>
                      </m:e>
                    </m:d>
                  </m:oMath>
                </a14:m>
                <a:endParaRPr lang="en-US" dirty="0"/>
              </a:p>
              <a:p>
                <a:pPr marL="0" indent="0">
                  <a:buNone/>
                </a:pPr>
                <a:r>
                  <a:rPr lang="en-US" dirty="0"/>
                  <a:t>		 	      	 </a:t>
                </a:r>
                <a14:m>
                  <m:oMath xmlns:m="http://schemas.openxmlformats.org/officeDocument/2006/math">
                    <m:r>
                      <a:rPr lang="en-US" i="1" dirty="0" smtClean="0">
                        <a:latin typeface="Cambria Math" panose="02040503050406030204" pitchFamily="18" charset="0"/>
                      </a:rPr>
                      <m:t>𝑠</m:t>
                    </m:r>
                  </m:oMath>
                </a14:m>
                <a:r>
                  <a:rPr lang="en-US" dirty="0"/>
                  <a:t> is the state</a:t>
                </a:r>
              </a:p>
              <a:p>
                <a:endParaRPr lang="en-US" dirty="0"/>
              </a:p>
              <a:p>
                <a:endParaRPr lang="en-US" dirty="0"/>
              </a:p>
              <a:p>
                <a:r>
                  <a:rPr lang="en-US" b="1" dirty="0"/>
                  <a:t>Fully observable</a:t>
                </a:r>
                <a:r>
                  <a:rPr lang="en-US" dirty="0"/>
                  <a:t>: </a:t>
                </a:r>
                <a14:m>
                  <m:oMath xmlns:m="http://schemas.openxmlformats.org/officeDocument/2006/math">
                    <m:r>
                      <a:rPr lang="en-US" i="1" dirty="0">
                        <a:latin typeface="Cambria Math" panose="02040503050406030204" pitchFamily="18" charset="0"/>
                      </a:rPr>
                      <m:t>𝑃𝑒𝑟𝑐𝑒𝑝𝑡</m:t>
                    </m:r>
                    <m:d>
                      <m:dPr>
                        <m:ctrlPr>
                          <a:rPr lang="en-US" i="1" dirty="0">
                            <a:latin typeface="Cambria Math" panose="02040503050406030204" pitchFamily="18" charset="0"/>
                          </a:rPr>
                        </m:ctrlPr>
                      </m:dPr>
                      <m:e>
                        <m:r>
                          <a:rPr lang="en-US" i="1" dirty="0">
                            <a:latin typeface="Cambria Math" panose="02040503050406030204" pitchFamily="18" charset="0"/>
                          </a:rPr>
                          <m:t>𝑠</m:t>
                        </m:r>
                      </m:e>
                    </m:d>
                    <m:r>
                      <a:rPr lang="en-US" b="0" i="1" dirty="0" smtClean="0">
                        <a:latin typeface="Cambria Math" panose="02040503050406030204" pitchFamily="18" charset="0"/>
                      </a:rPr>
                      <m:t>=</m:t>
                    </m:r>
                    <m:r>
                      <a:rPr lang="en-US" b="0" i="1" dirty="0" smtClean="0">
                        <a:latin typeface="Cambria Math" panose="02040503050406030204" pitchFamily="18" charset="0"/>
                      </a:rPr>
                      <m:t>𝑠</m:t>
                    </m:r>
                  </m:oMath>
                </a14:m>
                <a:endParaRPr lang="en-US" dirty="0"/>
              </a:p>
              <a:p>
                <a:r>
                  <a:rPr lang="en-US" b="1" dirty="0"/>
                  <a:t>Sensorless</a:t>
                </a:r>
                <a:r>
                  <a:rPr lang="en-US" dirty="0"/>
                  <a:t>: </a:t>
                </a:r>
                <a14:m>
                  <m:oMath xmlns:m="http://schemas.openxmlformats.org/officeDocument/2006/math">
                    <m:r>
                      <a:rPr lang="en-US" i="1" dirty="0">
                        <a:latin typeface="Cambria Math" panose="02040503050406030204" pitchFamily="18" charset="0"/>
                      </a:rPr>
                      <m:t>𝑃𝑒𝑟𝑐𝑒𝑝𝑡</m:t>
                    </m:r>
                    <m:d>
                      <m:dPr>
                        <m:ctrlPr>
                          <a:rPr lang="en-US" i="1" dirty="0">
                            <a:latin typeface="Cambria Math" panose="02040503050406030204" pitchFamily="18" charset="0"/>
                          </a:rPr>
                        </m:ctrlPr>
                      </m:dPr>
                      <m:e>
                        <m:r>
                          <a:rPr lang="en-US" i="1" dirty="0">
                            <a:latin typeface="Cambria Math" panose="02040503050406030204" pitchFamily="18" charset="0"/>
                          </a:rPr>
                          <m:t>𝑠</m:t>
                        </m:r>
                      </m:e>
                    </m:d>
                    <m:r>
                      <a:rPr lang="en-US" i="1" dirty="0">
                        <a:latin typeface="Cambria Math" panose="02040503050406030204" pitchFamily="18" charset="0"/>
                      </a:rPr>
                      <m:t>=</m:t>
                    </m:r>
                    <m:r>
                      <a:rPr lang="en-US" i="1" dirty="0">
                        <a:latin typeface="Cambria Math" panose="02040503050406030204" pitchFamily="18" charset="0"/>
                      </a:rPr>
                      <m:t>𝑛𝑢𝑙𝑙</m:t>
                    </m:r>
                  </m:oMath>
                </a14:m>
                <a:endParaRPr lang="en-US" b="1" dirty="0"/>
              </a:p>
              <a:p>
                <a:r>
                  <a:rPr lang="en-US" b="1" dirty="0"/>
                  <a:t>Partially observable</a:t>
                </a:r>
                <a:r>
                  <a:rPr lang="en-US" dirty="0"/>
                  <a:t>: </a:t>
                </a:r>
                <a14:m>
                  <m:oMath xmlns:m="http://schemas.openxmlformats.org/officeDocument/2006/math">
                    <m:r>
                      <a:rPr lang="en-US" b="0" i="1" dirty="0">
                        <a:latin typeface="Cambria Math" panose="02040503050406030204" pitchFamily="18" charset="0"/>
                      </a:rPr>
                      <m:t>𝑃𝑒𝑟𝑐𝑒𝑝𝑡</m:t>
                    </m:r>
                    <m:d>
                      <m:dPr>
                        <m:ctrlPr>
                          <a:rPr lang="en-US" i="1" dirty="0">
                            <a:latin typeface="Cambria Math" panose="02040503050406030204" pitchFamily="18" charset="0"/>
                          </a:rPr>
                        </m:ctrlPr>
                      </m:dPr>
                      <m:e>
                        <m:r>
                          <a:rPr lang="en-US" b="0" i="1" dirty="0">
                            <a:latin typeface="Cambria Math" panose="02040503050406030204" pitchFamily="18" charset="0"/>
                          </a:rPr>
                          <m:t>𝑠</m:t>
                        </m:r>
                      </m:e>
                    </m:d>
                    <m:r>
                      <a:rPr lang="en-US" b="0" i="1" dirty="0">
                        <a:latin typeface="Cambria Math" panose="02040503050406030204" pitchFamily="18" charset="0"/>
                      </a:rPr>
                      <m:t>=</m:t>
                    </m:r>
                    <m:r>
                      <a:rPr lang="en-US" b="0" i="1" dirty="0" smtClean="0">
                        <a:latin typeface="Cambria Math" panose="02040503050406030204" pitchFamily="18" charset="0"/>
                      </a:rPr>
                      <m:t>𝑜</m:t>
                    </m:r>
                  </m:oMath>
                </a14:m>
                <a:br>
                  <a:rPr lang="en-US" b="0" i="1" dirty="0">
                    <a:latin typeface="Cambria Math" panose="02040503050406030204" pitchFamily="18" charset="0"/>
                  </a:rPr>
                </a:br>
                <a14:m>
                  <m:oMath xmlns:m="http://schemas.openxmlformats.org/officeDocument/2006/math">
                    <m:r>
                      <a:rPr lang="en-US" sz="2100" b="0" i="1" dirty="0" smtClean="0">
                        <a:latin typeface="Cambria Math" panose="02040503050406030204" pitchFamily="18" charset="0"/>
                      </a:rPr>
                      <m:t>𝑜</m:t>
                    </m:r>
                  </m:oMath>
                </a14:m>
                <a:r>
                  <a:rPr lang="en-US" sz="2100" dirty="0"/>
                  <a:t> is called an observation and tells us something about </a:t>
                </a:r>
                <a14:m>
                  <m:oMath xmlns:m="http://schemas.openxmlformats.org/officeDocument/2006/math">
                    <m:r>
                      <a:rPr lang="en-US" sz="2100" b="0" i="1" dirty="0" smtClean="0">
                        <a:latin typeface="Cambria Math" panose="02040503050406030204" pitchFamily="18" charset="0"/>
                      </a:rPr>
                      <m:t>𝑠</m:t>
                    </m:r>
                  </m:oMath>
                </a14:m>
                <a:endParaRPr lang="en-US" sz="2100" dirty="0"/>
              </a:p>
              <a:p>
                <a:pPr marL="0" indent="0">
                  <a:buNone/>
                </a:pPr>
                <a:endParaRPr lang="en-US" b="1" dirty="0"/>
              </a:p>
              <a:p>
                <a:endParaRPr lang="en-US" dirty="0"/>
              </a:p>
            </p:txBody>
          </p:sp>
        </mc:Choice>
        <mc:Fallback xmlns="">
          <p:sp>
            <p:nvSpPr>
              <p:cNvPr id="5" name="Content Placeholder 4">
                <a:extLst>
                  <a:ext uri="{FF2B5EF4-FFF2-40B4-BE49-F238E27FC236}">
                    <a16:creationId xmlns:a16="http://schemas.microsoft.com/office/drawing/2014/main" id="{87F17AE4-432C-49F5-8CEA-2F3909113793}"/>
                  </a:ext>
                </a:extLst>
              </p:cNvPr>
              <p:cNvSpPr>
                <a:spLocks noGrp="1" noRot="1" noChangeAspect="1" noMove="1" noResize="1" noEditPoints="1" noAdjustHandles="1" noChangeArrowheads="1" noChangeShapeType="1" noTextEdit="1"/>
              </p:cNvSpPr>
              <p:nvPr>
                <p:ph idx="1"/>
              </p:nvPr>
            </p:nvSpPr>
            <p:spPr>
              <a:xfrm>
                <a:off x="628650" y="1825625"/>
                <a:ext cx="5619750" cy="4498975"/>
              </a:xfrm>
              <a:blipFill>
                <a:blip r:embed="rId2"/>
                <a:stretch>
                  <a:fillRect l="-1410" t="-2706"/>
                </a:stretch>
              </a:blipFill>
            </p:spPr>
            <p:txBody>
              <a:bodyPr/>
              <a:lstStyle/>
              <a:p>
                <a:r>
                  <a:rPr lang="en-US">
                    <a:noFill/>
                  </a:rPr>
                  <a:t> </a:t>
                </a:r>
              </a:p>
            </p:txBody>
          </p:sp>
        </mc:Fallback>
      </mc:AlternateContent>
      <p:grpSp>
        <p:nvGrpSpPr>
          <p:cNvPr id="8" name="Group 7">
            <a:extLst>
              <a:ext uri="{FF2B5EF4-FFF2-40B4-BE49-F238E27FC236}">
                <a16:creationId xmlns:a16="http://schemas.microsoft.com/office/drawing/2014/main" id="{74617AF0-1F0A-4457-BF72-4CEF27306796}"/>
              </a:ext>
            </a:extLst>
          </p:cNvPr>
          <p:cNvGrpSpPr/>
          <p:nvPr/>
        </p:nvGrpSpPr>
        <p:grpSpPr>
          <a:xfrm>
            <a:off x="6545179" y="1676400"/>
            <a:ext cx="2177716" cy="2117558"/>
            <a:chOff x="6545179" y="2923674"/>
            <a:chExt cx="2177716" cy="2117558"/>
          </a:xfrm>
          <a:solidFill>
            <a:srgbClr val="595959">
              <a:alpha val="60000"/>
            </a:srgbClr>
          </a:solidFill>
        </p:grpSpPr>
        <p:pic>
          <p:nvPicPr>
            <p:cNvPr id="6" name="Picture 5" descr="8puzzle">
              <a:extLst>
                <a:ext uri="{FF2B5EF4-FFF2-40B4-BE49-F238E27FC236}">
                  <a16:creationId xmlns:a16="http://schemas.microsoft.com/office/drawing/2014/main" id="{97912CDD-8F72-49FE-9E57-9C0E8B233D39}"/>
                </a:ext>
              </a:extLst>
            </p:cNvPr>
            <p:cNvPicPr>
              <a:picLocks noChangeAspect="1" noChangeArrowheads="1"/>
            </p:cNvPicPr>
            <p:nvPr/>
          </p:nvPicPr>
          <p:blipFill rotWithShape="1">
            <a:blip r:embed="rId3" cstate="print"/>
            <a:srcRect r="53691" b="11894"/>
            <a:stretch/>
          </p:blipFill>
          <p:spPr bwMode="auto">
            <a:xfrm>
              <a:off x="6705600" y="3048794"/>
              <a:ext cx="1971675" cy="1905000"/>
            </a:xfrm>
            <a:prstGeom prst="rect">
              <a:avLst/>
            </a:prstGeom>
            <a:grpFill/>
          </p:spPr>
        </p:pic>
        <p:sp>
          <p:nvSpPr>
            <p:cNvPr id="7" name="Freeform: Shape 6">
              <a:extLst>
                <a:ext uri="{FF2B5EF4-FFF2-40B4-BE49-F238E27FC236}">
                  <a16:creationId xmlns:a16="http://schemas.microsoft.com/office/drawing/2014/main" id="{C376CD92-F187-46E4-B620-25FCCFBC6755}"/>
                </a:ext>
              </a:extLst>
            </p:cNvPr>
            <p:cNvSpPr/>
            <p:nvPr/>
          </p:nvSpPr>
          <p:spPr>
            <a:xfrm>
              <a:off x="6545179" y="2923674"/>
              <a:ext cx="2177716" cy="2117558"/>
            </a:xfrm>
            <a:custGeom>
              <a:avLst/>
              <a:gdLst>
                <a:gd name="connsiteX0" fmla="*/ 36095 w 2177716"/>
                <a:gd name="connsiteY0" fmla="*/ 794084 h 2117558"/>
                <a:gd name="connsiteX1" fmla="*/ 36095 w 2177716"/>
                <a:gd name="connsiteY1" fmla="*/ 794084 h 2117558"/>
                <a:gd name="connsiteX2" fmla="*/ 830179 w 2177716"/>
                <a:gd name="connsiteY2" fmla="*/ 794084 h 2117558"/>
                <a:gd name="connsiteX3" fmla="*/ 842210 w 2177716"/>
                <a:gd name="connsiteY3" fmla="*/ 794084 h 2117558"/>
                <a:gd name="connsiteX4" fmla="*/ 806116 w 2177716"/>
                <a:gd name="connsiteY4" fmla="*/ 0 h 2117558"/>
                <a:gd name="connsiteX5" fmla="*/ 2177716 w 2177716"/>
                <a:gd name="connsiteY5" fmla="*/ 0 h 2117558"/>
                <a:gd name="connsiteX6" fmla="*/ 2153653 w 2177716"/>
                <a:gd name="connsiteY6" fmla="*/ 2117558 h 2117558"/>
                <a:gd name="connsiteX7" fmla="*/ 0 w 2177716"/>
                <a:gd name="connsiteY7" fmla="*/ 2057400 h 2117558"/>
                <a:gd name="connsiteX8" fmla="*/ 36095 w 2177716"/>
                <a:gd name="connsiteY8" fmla="*/ 794084 h 211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7716" h="2117558">
                  <a:moveTo>
                    <a:pt x="36095" y="794084"/>
                  </a:moveTo>
                  <a:lnTo>
                    <a:pt x="36095" y="794084"/>
                  </a:lnTo>
                  <a:lnTo>
                    <a:pt x="830179" y="794084"/>
                  </a:lnTo>
                  <a:lnTo>
                    <a:pt x="842210" y="794084"/>
                  </a:lnTo>
                  <a:lnTo>
                    <a:pt x="806116" y="0"/>
                  </a:lnTo>
                  <a:lnTo>
                    <a:pt x="2177716" y="0"/>
                  </a:lnTo>
                  <a:lnTo>
                    <a:pt x="2153653" y="2117558"/>
                  </a:lnTo>
                  <a:lnTo>
                    <a:pt x="0" y="2057400"/>
                  </a:lnTo>
                  <a:lnTo>
                    <a:pt x="36095" y="794084"/>
                  </a:lnTo>
                  <a:close/>
                </a:path>
              </a:pathLst>
            </a:cu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9" name="Callout: Line 8">
                <a:extLst>
                  <a:ext uri="{FF2B5EF4-FFF2-40B4-BE49-F238E27FC236}">
                    <a16:creationId xmlns:a16="http://schemas.microsoft.com/office/drawing/2014/main" id="{B16A669B-70B8-4B63-8621-7C6C0184EEBE}"/>
                  </a:ext>
                </a:extLst>
              </p:cNvPr>
              <p:cNvSpPr/>
              <p:nvPr/>
            </p:nvSpPr>
            <p:spPr>
              <a:xfrm>
                <a:off x="6569242" y="4119563"/>
                <a:ext cx="2209800" cy="2128838"/>
              </a:xfrm>
              <a:prstGeom prst="borderCallout1">
                <a:avLst>
                  <a:gd name="adj1" fmla="val 3545"/>
                  <a:gd name="adj2" fmla="val 14534"/>
                  <a:gd name="adj3" fmla="val -93348"/>
                  <a:gd name="adj4" fmla="val 199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rPr>
                        <m:t>𝑃𝑒𝑟𝑐𝑒𝑝𝑡</m:t>
                      </m:r>
                      <m:d>
                        <m:dPr>
                          <m:ctrlPr>
                            <a:rPr lang="en-US" i="1" dirty="0">
                              <a:latin typeface="Cambria Math" panose="02040503050406030204" pitchFamily="18" charset="0"/>
                            </a:rPr>
                          </m:ctrlPr>
                        </m:dPr>
                        <m:e>
                          <m:r>
                            <a:rPr lang="en-US" i="1" dirty="0">
                              <a:latin typeface="Cambria Math" panose="02040503050406030204" pitchFamily="18" charset="0"/>
                            </a:rPr>
                            <m:t>𝑠</m:t>
                          </m:r>
                        </m:e>
                      </m:d>
                      <m:r>
                        <a:rPr lang="en-US" b="0" i="1" dirty="0" smtClean="0">
                          <a:latin typeface="Cambria Math" panose="02040503050406030204" pitchFamily="18" charset="0"/>
                        </a:rPr>
                        <m:t>=</m:t>
                      </m:r>
                      <m:r>
                        <a:rPr lang="en-US" b="0" i="1" dirty="0" smtClean="0">
                          <a:latin typeface="Cambria Math" panose="02040503050406030204" pitchFamily="18" charset="0"/>
                        </a:rPr>
                        <m:t>𝑇𝑖𝑙𝑒</m:t>
                      </m:r>
                      <m:r>
                        <a:rPr lang="en-US" b="0" i="1" dirty="0" smtClean="0">
                          <a:latin typeface="Cambria Math" panose="02040503050406030204" pitchFamily="18" charset="0"/>
                        </a:rPr>
                        <m:t>7</m:t>
                      </m:r>
                    </m:oMath>
                  </m:oMathPara>
                </a14:m>
                <a:endParaRPr lang="en-US" dirty="0"/>
              </a:p>
              <a:p>
                <a:pPr algn="ctr"/>
                <a:endParaRPr lang="en-US" dirty="0"/>
              </a:p>
              <a:p>
                <a:pPr algn="ctr"/>
                <a:r>
                  <a:rPr lang="en-US" b="1" dirty="0"/>
                  <a:t>Problem</a:t>
                </a:r>
                <a:r>
                  <a:rPr lang="en-US" dirty="0"/>
                  <a:t>: Many states (different order of the hidden tiles) can produce the same percept!</a:t>
                </a:r>
              </a:p>
            </p:txBody>
          </p:sp>
        </mc:Choice>
        <mc:Fallback xmlns="">
          <p:sp>
            <p:nvSpPr>
              <p:cNvPr id="9" name="Callout: Line 8">
                <a:extLst>
                  <a:ext uri="{FF2B5EF4-FFF2-40B4-BE49-F238E27FC236}">
                    <a16:creationId xmlns:a16="http://schemas.microsoft.com/office/drawing/2014/main" id="{B16A669B-70B8-4B63-8621-7C6C0184EEBE}"/>
                  </a:ext>
                </a:extLst>
              </p:cNvPr>
              <p:cNvSpPr>
                <a:spLocks noRot="1" noChangeAspect="1" noMove="1" noResize="1" noEditPoints="1" noAdjustHandles="1" noChangeArrowheads="1" noChangeShapeType="1" noTextEdit="1"/>
              </p:cNvSpPr>
              <p:nvPr/>
            </p:nvSpPr>
            <p:spPr>
              <a:xfrm>
                <a:off x="6569242" y="4119563"/>
                <a:ext cx="2209800" cy="2128838"/>
              </a:xfrm>
              <a:prstGeom prst="borderCallout1">
                <a:avLst>
                  <a:gd name="adj1" fmla="val 3545"/>
                  <a:gd name="adj2" fmla="val 14534"/>
                  <a:gd name="adj3" fmla="val -93348"/>
                  <a:gd name="adj4" fmla="val 19924"/>
                </a:avLst>
              </a:prstGeom>
              <a:blipFill>
                <a:blip r:embed="rId4"/>
                <a:stretch>
                  <a:fillRect l="-2198" r="-3846" b="-739"/>
                </a:stretch>
              </a:blipFill>
            </p:spPr>
            <p:txBody>
              <a:bodyPr/>
              <a:lstStyle/>
              <a:p>
                <a:r>
                  <a:rPr lang="en-US">
                    <a:noFill/>
                  </a:rPr>
                  <a:t> </a:t>
                </a:r>
              </a:p>
            </p:txBody>
          </p:sp>
        </mc:Fallback>
      </mc:AlternateContent>
      <p:sp>
        <p:nvSpPr>
          <p:cNvPr id="10" name="Left Brace 9">
            <a:extLst>
              <a:ext uri="{FF2B5EF4-FFF2-40B4-BE49-F238E27FC236}">
                <a16:creationId xmlns:a16="http://schemas.microsoft.com/office/drawing/2014/main" id="{5E1782C1-BF0A-4BE5-95FC-166AD4686715}"/>
              </a:ext>
            </a:extLst>
          </p:cNvPr>
          <p:cNvSpPr/>
          <p:nvPr/>
        </p:nvSpPr>
        <p:spPr>
          <a:xfrm>
            <a:off x="6086475" y="1447800"/>
            <a:ext cx="390525" cy="4800600"/>
          </a:xfrm>
          <a:prstGeom prst="leftBrace">
            <a:avLst>
              <a:gd name="adj1" fmla="val 8333"/>
              <a:gd name="adj2" fmla="val 8465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5902732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9B95-6F35-4FAC-88CE-9AB8D74632D5}"/>
              </a:ext>
            </a:extLst>
          </p:cNvPr>
          <p:cNvSpPr>
            <a:spLocks noGrp="1"/>
          </p:cNvSpPr>
          <p:nvPr>
            <p:ph type="title"/>
          </p:nvPr>
        </p:nvSpPr>
        <p:spPr>
          <a:xfrm>
            <a:off x="628650" y="365126"/>
            <a:ext cx="5391150" cy="1325563"/>
          </a:xfrm>
        </p:spPr>
        <p:txBody>
          <a:bodyPr>
            <a:normAutofit/>
          </a:bodyPr>
          <a:lstStyle/>
          <a:p>
            <a:r>
              <a:rPr lang="en-US" sz="3600" dirty="0"/>
              <a:t>Use Observations to Learn About the State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58F343-B8DA-4799-A592-799447A9B156}"/>
                  </a:ext>
                </a:extLst>
              </p:cNvPr>
              <p:cNvSpPr>
                <a:spLocks noGrp="1"/>
              </p:cNvSpPr>
              <p:nvPr>
                <p:ph idx="1"/>
              </p:nvPr>
            </p:nvSpPr>
            <p:spPr>
              <a:xfrm>
                <a:off x="504825" y="2691272"/>
                <a:ext cx="8134350" cy="3801601"/>
              </a:xfrm>
            </p:spPr>
            <p:txBody>
              <a:bodyPr>
                <a:normAutofit fontScale="55000" lnSpcReduction="20000"/>
              </a:bodyPr>
              <a:lstStyle/>
              <a:p>
                <a:pPr marL="0" indent="0">
                  <a:buNone/>
                </a:pPr>
                <a:r>
                  <a:rPr lang="en-US" sz="3300" dirty="0"/>
                  <a:t>Assume we have a current belief state </a:t>
                </a:r>
                <a14:m>
                  <m:oMath xmlns:m="http://schemas.openxmlformats.org/officeDocument/2006/math">
                    <m:r>
                      <a:rPr lang="en-US" sz="3300" i="1" dirty="0">
                        <a:latin typeface="Cambria Math" panose="02040503050406030204" pitchFamily="18" charset="0"/>
                      </a:rPr>
                      <m:t>𝑏</m:t>
                    </m:r>
                  </m:oMath>
                </a14:m>
                <a:r>
                  <a:rPr lang="en-US" sz="3300" dirty="0"/>
                  <a:t> (i.e., the set of states we could be in).</a:t>
                </a:r>
              </a:p>
              <a:p>
                <a:pPr marL="0" indent="0">
                  <a:buNone/>
                </a:pPr>
                <a:r>
                  <a:rPr lang="en-US" sz="3300" b="1" dirty="0">
                    <a:solidFill>
                      <a:schemeClr val="accent1"/>
                    </a:solidFill>
                  </a:rPr>
                  <a:t>Prediction for action: </a:t>
                </a:r>
                <a:r>
                  <a:rPr lang="en-US" sz="3300" dirty="0"/>
                  <a:t>Choose an action </a:t>
                </a:r>
                <a14:m>
                  <m:oMath xmlns:m="http://schemas.openxmlformats.org/officeDocument/2006/math">
                    <m:r>
                      <a:rPr lang="en-US" sz="3300" i="1" dirty="0">
                        <a:latin typeface="Cambria Math" panose="02040503050406030204" pitchFamily="18" charset="0"/>
                      </a:rPr>
                      <m:t>𝑎</m:t>
                    </m:r>
                  </m:oMath>
                </a14:m>
                <a:r>
                  <a:rPr lang="en-US" sz="3300" dirty="0"/>
                  <a:t> and compute a new belief state that results from the action.</a:t>
                </a:r>
              </a:p>
              <a:p>
                <a:pPr marL="0" indent="0">
                  <a:buNone/>
                </a:pPr>
                <a14:m>
                  <m:oMathPara xmlns:m="http://schemas.openxmlformats.org/officeDocument/2006/math">
                    <m:oMathParaPr>
                      <m:jc m:val="centerGroup"/>
                    </m:oMathParaPr>
                    <m:oMath xmlns:m="http://schemas.openxmlformats.org/officeDocument/2006/math">
                      <m:acc>
                        <m:accPr>
                          <m:chr m:val="̂"/>
                          <m:ctrlPr>
                            <a:rPr lang="en-US" sz="3300" b="0" i="1" smtClean="0">
                              <a:latin typeface="Cambria Math" panose="02040503050406030204" pitchFamily="18" charset="0"/>
                            </a:rPr>
                          </m:ctrlPr>
                        </m:accPr>
                        <m:e>
                          <m:r>
                            <a:rPr lang="en-US" sz="3300" b="0" i="1" smtClean="0">
                              <a:latin typeface="Cambria Math" panose="02040503050406030204" pitchFamily="18" charset="0"/>
                            </a:rPr>
                            <m:t>𝑏</m:t>
                          </m:r>
                        </m:e>
                      </m:acc>
                      <m:r>
                        <a:rPr lang="en-US" sz="3300" b="0" i="1" dirty="0" smtClean="0">
                          <a:latin typeface="Cambria Math" panose="02040503050406030204" pitchFamily="18" charset="0"/>
                        </a:rPr>
                        <m:t>=</m:t>
                      </m:r>
                      <m:r>
                        <a:rPr lang="en-US" sz="3300" b="0" i="1" dirty="0" smtClean="0">
                          <a:latin typeface="Cambria Math" panose="02040503050406030204" pitchFamily="18" charset="0"/>
                        </a:rPr>
                        <m:t>𝑃𝑟𝑒𝑑𝑖𝑐𝑡</m:t>
                      </m:r>
                      <m:d>
                        <m:dPr>
                          <m:ctrlPr>
                            <a:rPr lang="en-US" sz="3300" b="0" i="1" dirty="0" smtClean="0">
                              <a:latin typeface="Cambria Math" panose="02040503050406030204" pitchFamily="18" charset="0"/>
                            </a:rPr>
                          </m:ctrlPr>
                        </m:dPr>
                        <m:e>
                          <m:r>
                            <a:rPr lang="en-US" sz="3300" b="0" i="1" dirty="0" smtClean="0">
                              <a:latin typeface="Cambria Math" panose="02040503050406030204" pitchFamily="18" charset="0"/>
                            </a:rPr>
                            <m:t>𝑏</m:t>
                          </m:r>
                          <m:r>
                            <a:rPr lang="en-US" sz="3300" b="0" i="1" dirty="0" smtClean="0">
                              <a:latin typeface="Cambria Math" panose="02040503050406030204" pitchFamily="18" charset="0"/>
                            </a:rPr>
                            <m:t>,</m:t>
                          </m:r>
                          <m:r>
                            <a:rPr lang="en-US" sz="3300" b="0" i="1" dirty="0" smtClean="0">
                              <a:latin typeface="Cambria Math" panose="02040503050406030204" pitchFamily="18" charset="0"/>
                            </a:rPr>
                            <m:t>𝑎</m:t>
                          </m:r>
                        </m:e>
                      </m:d>
                      <m:r>
                        <a:rPr lang="en-US" sz="3300" b="0" i="1" dirty="0" smtClean="0">
                          <a:latin typeface="Cambria Math" panose="02040503050406030204" pitchFamily="18" charset="0"/>
                        </a:rPr>
                        <m:t>=</m:t>
                      </m:r>
                      <m:nary>
                        <m:naryPr>
                          <m:chr m:val="⋃"/>
                          <m:ctrlPr>
                            <a:rPr lang="pt-BR" sz="3300" b="0" i="1" dirty="0" smtClean="0">
                              <a:latin typeface="Cambria Math" panose="02040503050406030204" pitchFamily="18" charset="0"/>
                            </a:rPr>
                          </m:ctrlPr>
                        </m:naryPr>
                        <m:sub>
                          <m:r>
                            <m:rPr>
                              <m:brk m:alnAt="23"/>
                            </m:rPr>
                            <a:rPr lang="en-US" sz="3300" b="0" i="1" dirty="0" smtClean="0">
                              <a:latin typeface="Cambria Math" panose="02040503050406030204" pitchFamily="18" charset="0"/>
                            </a:rPr>
                            <m:t>𝑠</m:t>
                          </m:r>
                          <m:r>
                            <a:rPr lang="en-US" sz="3300" b="0" i="1" dirty="0" smtClean="0">
                              <a:latin typeface="Cambria Math" panose="02040503050406030204" pitchFamily="18" charset="0"/>
                            </a:rPr>
                            <m:t>∈</m:t>
                          </m:r>
                          <m:r>
                            <a:rPr lang="en-US" sz="3300" b="0" i="1" dirty="0" smtClean="0">
                              <a:latin typeface="Cambria Math" panose="02040503050406030204" pitchFamily="18" charset="0"/>
                            </a:rPr>
                            <m:t>𝑏</m:t>
                          </m:r>
                        </m:sub>
                        <m:sup/>
                        <m:e>
                          <m:r>
                            <a:rPr lang="en-US" sz="3300" b="0" i="1" dirty="0" smtClean="0">
                              <a:latin typeface="Cambria Math" panose="02040503050406030204" pitchFamily="18" charset="0"/>
                            </a:rPr>
                            <m:t>𝑃𝑟𝑒𝑑𝑖𝑐𝑡</m:t>
                          </m:r>
                          <m:r>
                            <a:rPr lang="en-US" sz="3300" b="0" i="1" dirty="0" smtClean="0">
                              <a:latin typeface="Cambria Math" panose="02040503050406030204" pitchFamily="18" charset="0"/>
                            </a:rPr>
                            <m:t>(</m:t>
                          </m:r>
                          <m:r>
                            <a:rPr lang="en-US" sz="3300" b="0" i="1" dirty="0" smtClean="0">
                              <a:latin typeface="Cambria Math" panose="02040503050406030204" pitchFamily="18" charset="0"/>
                            </a:rPr>
                            <m:t>𝑠</m:t>
                          </m:r>
                          <m:r>
                            <a:rPr lang="en-US" sz="3300" b="0" i="1" dirty="0" smtClean="0">
                              <a:latin typeface="Cambria Math" panose="02040503050406030204" pitchFamily="18" charset="0"/>
                            </a:rPr>
                            <m:t>,</m:t>
                          </m:r>
                          <m:r>
                            <a:rPr lang="en-US" sz="3300" b="0" i="1" dirty="0" smtClean="0">
                              <a:latin typeface="Cambria Math" panose="02040503050406030204" pitchFamily="18" charset="0"/>
                            </a:rPr>
                            <m:t>𝑎</m:t>
                          </m:r>
                          <m:r>
                            <a:rPr lang="en-US" sz="3300" b="0" i="1" dirty="0" smtClean="0">
                              <a:latin typeface="Cambria Math" panose="02040503050406030204" pitchFamily="18" charset="0"/>
                            </a:rPr>
                            <m:t>)</m:t>
                          </m:r>
                        </m:e>
                      </m:nary>
                    </m:oMath>
                  </m:oMathPara>
                </a14:m>
                <a:endParaRPr lang="en-US" sz="3300" dirty="0"/>
              </a:p>
              <a:p>
                <a:pPr marL="0" indent="0">
                  <a:buNone/>
                </a:pPr>
                <a:r>
                  <a:rPr lang="en-US" sz="3300" b="1" dirty="0">
                    <a:solidFill>
                      <a:schemeClr val="accent4"/>
                    </a:solidFill>
                  </a:rPr>
                  <a:t>Update with observation</a:t>
                </a:r>
                <a:r>
                  <a:rPr lang="en-US" sz="3300" dirty="0"/>
                  <a:t>: You receive an observation </a:t>
                </a:r>
                <a14:m>
                  <m:oMath xmlns:m="http://schemas.openxmlformats.org/officeDocument/2006/math">
                    <m:r>
                      <a:rPr lang="en-US" sz="3300" i="1" dirty="0">
                        <a:latin typeface="Cambria Math" panose="02040503050406030204" pitchFamily="18" charset="0"/>
                      </a:rPr>
                      <m:t>𝑜</m:t>
                    </m:r>
                  </m:oMath>
                </a14:m>
                <a:r>
                  <a:rPr lang="en-US" sz="3300" dirty="0"/>
                  <a:t> and only keep states that are consistent with the new observation</a:t>
                </a:r>
                <a14:m>
                  <m:oMath xmlns:m="http://schemas.openxmlformats.org/officeDocument/2006/math">
                    <m:r>
                      <a:rPr lang="en-US" sz="3300" b="0" i="0" dirty="0" smtClean="0">
                        <a:latin typeface="Cambria Math" panose="02040503050406030204" pitchFamily="18" charset="0"/>
                      </a:rPr>
                      <m:t>.</m:t>
                    </m:r>
                  </m:oMath>
                </a14:m>
                <a:r>
                  <a:rPr lang="en-US" sz="3300" dirty="0"/>
                  <a:t> The belief after observing </a:t>
                </a:r>
                <a14:m>
                  <m:oMath xmlns:m="http://schemas.openxmlformats.org/officeDocument/2006/math">
                    <m:r>
                      <a:rPr lang="en-US" sz="3300" i="1" dirty="0" smtClean="0">
                        <a:latin typeface="Cambria Math" panose="02040503050406030204" pitchFamily="18" charset="0"/>
                      </a:rPr>
                      <m:t>𝑜</m:t>
                    </m:r>
                  </m:oMath>
                </a14:m>
                <a:r>
                  <a:rPr lang="en-US" sz="3300" dirty="0"/>
                  <a:t> is:</a:t>
                </a:r>
              </a:p>
              <a:p>
                <a:pPr marL="0" indent="0">
                  <a:buNone/>
                </a:pPr>
                <a:endParaRPr lang="en-US" sz="3300" dirty="0"/>
              </a:p>
              <a:p>
                <a:pPr marL="0" indent="0">
                  <a:buNone/>
                </a:pPr>
                <a14:m>
                  <m:oMathPara xmlns:m="http://schemas.openxmlformats.org/officeDocument/2006/math">
                    <m:oMathParaPr>
                      <m:jc m:val="centerGroup"/>
                    </m:oMathParaPr>
                    <m:oMath xmlns:m="http://schemas.openxmlformats.org/officeDocument/2006/math">
                      <m:sSub>
                        <m:sSubPr>
                          <m:ctrlPr>
                            <a:rPr lang="en-US" sz="3300" b="0" i="1" dirty="0" smtClean="0">
                              <a:latin typeface="Cambria Math" panose="02040503050406030204" pitchFamily="18" charset="0"/>
                            </a:rPr>
                          </m:ctrlPr>
                        </m:sSubPr>
                        <m:e>
                          <m:r>
                            <a:rPr lang="en-US" sz="3300" b="0" i="1" dirty="0" smtClean="0">
                              <a:latin typeface="Cambria Math" panose="02040503050406030204" pitchFamily="18" charset="0"/>
                            </a:rPr>
                            <m:t>𝑏</m:t>
                          </m:r>
                        </m:e>
                        <m:sub>
                          <m:r>
                            <a:rPr lang="en-US" sz="3300" b="0" i="1" dirty="0" smtClean="0">
                              <a:latin typeface="Cambria Math" panose="02040503050406030204" pitchFamily="18" charset="0"/>
                            </a:rPr>
                            <m:t>𝑜</m:t>
                          </m:r>
                        </m:sub>
                      </m:sSub>
                      <m:r>
                        <a:rPr lang="en-US" sz="3300" i="1" dirty="0">
                          <a:latin typeface="Cambria Math" panose="02040503050406030204" pitchFamily="18" charset="0"/>
                        </a:rPr>
                        <m:t>=</m:t>
                      </m:r>
                      <m:r>
                        <a:rPr lang="en-US" sz="3300" b="0" i="1" dirty="0" smtClean="0">
                          <a:latin typeface="Cambria Math" panose="02040503050406030204" pitchFamily="18" charset="0"/>
                        </a:rPr>
                        <m:t>𝑈𝑝𝑑𝑎𝑡𝑒</m:t>
                      </m:r>
                      <m:d>
                        <m:dPr>
                          <m:ctrlPr>
                            <a:rPr lang="en-US" sz="3300" i="1" dirty="0">
                              <a:latin typeface="Cambria Math" panose="02040503050406030204" pitchFamily="18" charset="0"/>
                            </a:rPr>
                          </m:ctrlPr>
                        </m:dPr>
                        <m:e>
                          <m:acc>
                            <m:accPr>
                              <m:chr m:val="̂"/>
                              <m:ctrlPr>
                                <a:rPr lang="en-US" sz="3300" b="0" i="1" dirty="0" smtClean="0">
                                  <a:latin typeface="Cambria Math" panose="02040503050406030204" pitchFamily="18" charset="0"/>
                                </a:rPr>
                              </m:ctrlPr>
                            </m:accPr>
                            <m:e>
                              <m:r>
                                <a:rPr lang="en-US" sz="3300" b="0" i="1" dirty="0" smtClean="0">
                                  <a:latin typeface="Cambria Math" panose="02040503050406030204" pitchFamily="18" charset="0"/>
                                </a:rPr>
                                <m:t>𝑏</m:t>
                              </m:r>
                            </m:e>
                          </m:acc>
                          <m:r>
                            <a:rPr lang="en-US" sz="3300" i="1" dirty="0">
                              <a:latin typeface="Cambria Math" panose="02040503050406030204" pitchFamily="18" charset="0"/>
                            </a:rPr>
                            <m:t>,</m:t>
                          </m:r>
                          <m:r>
                            <a:rPr lang="en-US" sz="3300" b="0" i="1" dirty="0" smtClean="0">
                              <a:latin typeface="Cambria Math" panose="02040503050406030204" pitchFamily="18" charset="0"/>
                            </a:rPr>
                            <m:t>𝑜</m:t>
                          </m:r>
                        </m:e>
                      </m:d>
                      <m:r>
                        <a:rPr lang="en-US" sz="3300" i="1" dirty="0">
                          <a:latin typeface="Cambria Math" panose="02040503050406030204" pitchFamily="18" charset="0"/>
                        </a:rPr>
                        <m:t>=</m:t>
                      </m:r>
                      <m:r>
                        <a:rPr lang="en-US" sz="3300" b="0" i="1" dirty="0" smtClean="0">
                          <a:latin typeface="Cambria Math" panose="02040503050406030204" pitchFamily="18" charset="0"/>
                        </a:rPr>
                        <m:t>{</m:t>
                      </m:r>
                      <m:r>
                        <a:rPr lang="en-US" sz="3300" b="0" i="1" dirty="0" smtClean="0">
                          <a:latin typeface="Cambria Math" panose="02040503050406030204" pitchFamily="18" charset="0"/>
                        </a:rPr>
                        <m:t>𝑠</m:t>
                      </m:r>
                      <m:r>
                        <a:rPr lang="en-US" sz="3300" b="0" i="1" dirty="0" smtClean="0">
                          <a:latin typeface="Cambria Math" panose="02040503050406030204" pitchFamily="18" charset="0"/>
                        </a:rPr>
                        <m:t> : </m:t>
                      </m:r>
                      <m:r>
                        <a:rPr lang="en-US" sz="3300" i="1" dirty="0">
                          <a:latin typeface="Cambria Math" panose="02040503050406030204" pitchFamily="18" charset="0"/>
                        </a:rPr>
                        <m:t>𝑠</m:t>
                      </m:r>
                      <m:r>
                        <a:rPr lang="en-US" sz="3300" i="1" dirty="0">
                          <a:latin typeface="Cambria Math" panose="02040503050406030204" pitchFamily="18" charset="0"/>
                        </a:rPr>
                        <m:t>∈</m:t>
                      </m:r>
                      <m:acc>
                        <m:accPr>
                          <m:chr m:val="̂"/>
                          <m:ctrlPr>
                            <a:rPr lang="en-US" sz="3300" i="1" dirty="0">
                              <a:latin typeface="Cambria Math" panose="02040503050406030204" pitchFamily="18" charset="0"/>
                            </a:rPr>
                          </m:ctrlPr>
                        </m:accPr>
                        <m:e>
                          <m:r>
                            <a:rPr lang="en-US" sz="3300" i="1" dirty="0">
                              <a:latin typeface="Cambria Math" panose="02040503050406030204" pitchFamily="18" charset="0"/>
                            </a:rPr>
                            <m:t>𝑏</m:t>
                          </m:r>
                        </m:e>
                      </m:acc>
                      <m:r>
                        <a:rPr lang="en-US" sz="3300" b="0" i="1" dirty="0" smtClean="0">
                          <a:latin typeface="Cambria Math" panose="02040503050406030204" pitchFamily="18" charset="0"/>
                        </a:rPr>
                        <m:t> </m:t>
                      </m:r>
                      <m:r>
                        <a:rPr lang="en-US" sz="3300" i="1" dirty="0">
                          <a:latin typeface="Cambria Math" panose="02040503050406030204" pitchFamily="18" charset="0"/>
                          <a:ea typeface="Cambria Math" panose="02040503050406030204" pitchFamily="18" charset="0"/>
                        </a:rPr>
                        <m:t>∧</m:t>
                      </m:r>
                      <m:r>
                        <a:rPr lang="en-US" sz="3300" b="0" i="1" dirty="0" smtClean="0">
                          <a:latin typeface="Cambria Math" panose="02040503050406030204" pitchFamily="18" charset="0"/>
                        </a:rPr>
                        <m:t> </m:t>
                      </m:r>
                      <m:r>
                        <a:rPr lang="en-US" sz="3300" i="1" dirty="0">
                          <a:latin typeface="Cambria Math" panose="02040503050406030204" pitchFamily="18" charset="0"/>
                        </a:rPr>
                        <m:t>𝑃</m:t>
                      </m:r>
                      <m:r>
                        <a:rPr lang="en-US" sz="3300" b="0" i="1" dirty="0" smtClean="0">
                          <a:latin typeface="Cambria Math" panose="02040503050406030204" pitchFamily="18" charset="0"/>
                        </a:rPr>
                        <m:t>𝑒𝑟𝑐𝑒𝑝𝑡</m:t>
                      </m:r>
                      <m:d>
                        <m:dPr>
                          <m:ctrlPr>
                            <a:rPr lang="en-US" sz="3300" b="0" i="1" dirty="0" smtClean="0">
                              <a:latin typeface="Cambria Math" panose="02040503050406030204" pitchFamily="18" charset="0"/>
                            </a:rPr>
                          </m:ctrlPr>
                        </m:dPr>
                        <m:e>
                          <m:r>
                            <a:rPr lang="en-US" sz="3300" b="0" i="1" dirty="0" smtClean="0">
                              <a:latin typeface="Cambria Math" panose="02040503050406030204" pitchFamily="18" charset="0"/>
                            </a:rPr>
                            <m:t>𝑠</m:t>
                          </m:r>
                        </m:e>
                      </m:d>
                      <m:r>
                        <a:rPr lang="en-US" sz="3300" b="0" i="1" dirty="0" smtClean="0">
                          <a:latin typeface="Cambria Math" panose="02040503050406030204" pitchFamily="18" charset="0"/>
                        </a:rPr>
                        <m:t>=</m:t>
                      </m:r>
                      <m:r>
                        <a:rPr lang="en-US" sz="3300" b="0" i="1" dirty="0" smtClean="0">
                          <a:latin typeface="Cambria Math" panose="02040503050406030204" pitchFamily="18" charset="0"/>
                        </a:rPr>
                        <m:t>𝑜</m:t>
                      </m:r>
                      <m:r>
                        <a:rPr lang="en-US" sz="3300" b="0" i="1" dirty="0" smtClean="0">
                          <a:latin typeface="Cambria Math" panose="02040503050406030204" pitchFamily="18" charset="0"/>
                        </a:rPr>
                        <m:t>}</m:t>
                      </m:r>
                    </m:oMath>
                  </m:oMathPara>
                </a14:m>
                <a:endParaRPr lang="en-US" sz="3300" dirty="0"/>
              </a:p>
              <a:p>
                <a:pPr marL="0" indent="0">
                  <a:buNone/>
                </a:pPr>
                <a:endParaRPr lang="en-US" sz="3300" dirty="0"/>
              </a:p>
              <a:p>
                <a:pPr marL="0" indent="0">
                  <a:buNone/>
                </a:pPr>
                <a:endParaRPr lang="en-US" sz="3300" dirty="0"/>
              </a:p>
              <a:p>
                <a:pPr marL="0" indent="0">
                  <a:buNone/>
                </a:pPr>
                <a:r>
                  <a:rPr lang="en-US" sz="3300" dirty="0"/>
                  <a:t>Both steps in one:                </a:t>
                </a:r>
                <a14:m>
                  <m:oMath xmlns:m="http://schemas.openxmlformats.org/officeDocument/2006/math">
                    <m:r>
                      <a:rPr lang="en-US" sz="3300" i="1" dirty="0">
                        <a:latin typeface="Cambria Math" panose="02040503050406030204" pitchFamily="18" charset="0"/>
                      </a:rPr>
                      <m:t>𝑏</m:t>
                    </m:r>
                    <m:r>
                      <a:rPr lang="en-US" sz="3300" i="1" dirty="0">
                        <a:latin typeface="Cambria Math" panose="02040503050406030204" pitchFamily="18" charset="0"/>
                        <a:ea typeface="Cambria Math" panose="02040503050406030204" pitchFamily="18" charset="0"/>
                      </a:rPr>
                      <m:t>←</m:t>
                    </m:r>
                    <m:r>
                      <a:rPr lang="en-US" sz="3300" i="1" dirty="0">
                        <a:latin typeface="Cambria Math" panose="02040503050406030204" pitchFamily="18" charset="0"/>
                      </a:rPr>
                      <m:t>𝑈𝑝𝑑𝑎𝑡𝑒</m:t>
                    </m:r>
                    <m:d>
                      <m:dPr>
                        <m:ctrlPr>
                          <a:rPr lang="en-US" sz="3300" i="1" dirty="0">
                            <a:latin typeface="Cambria Math" panose="02040503050406030204" pitchFamily="18" charset="0"/>
                          </a:rPr>
                        </m:ctrlPr>
                      </m:dPr>
                      <m:e>
                        <m:r>
                          <a:rPr lang="en-US" sz="3300" i="1" dirty="0">
                            <a:latin typeface="Cambria Math" panose="02040503050406030204" pitchFamily="18" charset="0"/>
                          </a:rPr>
                          <m:t>𝑃𝑟𝑒𝑑𝑖𝑐𝑡</m:t>
                        </m:r>
                        <m:r>
                          <a:rPr lang="en-US" sz="3300" i="1" dirty="0">
                            <a:latin typeface="Cambria Math" panose="02040503050406030204" pitchFamily="18" charset="0"/>
                          </a:rPr>
                          <m:t>(</m:t>
                        </m:r>
                        <m:r>
                          <a:rPr lang="en-US" sz="3300" i="1" dirty="0">
                            <a:latin typeface="Cambria Math" panose="02040503050406030204" pitchFamily="18" charset="0"/>
                          </a:rPr>
                          <m:t>𝑏</m:t>
                        </m:r>
                        <m:r>
                          <a:rPr lang="en-US" sz="3300" i="1" dirty="0">
                            <a:latin typeface="Cambria Math" panose="02040503050406030204" pitchFamily="18" charset="0"/>
                          </a:rPr>
                          <m:t>,</m:t>
                        </m:r>
                        <m:r>
                          <a:rPr lang="en-US" sz="3300" i="1" dirty="0">
                            <a:latin typeface="Cambria Math" panose="02040503050406030204" pitchFamily="18" charset="0"/>
                          </a:rPr>
                          <m:t>𝑎</m:t>
                        </m:r>
                        <m:r>
                          <a:rPr lang="en-US" sz="3300" i="1" dirty="0">
                            <a:latin typeface="Cambria Math" panose="02040503050406030204" pitchFamily="18" charset="0"/>
                          </a:rPr>
                          <m:t>),</m:t>
                        </m:r>
                        <m:r>
                          <a:rPr lang="en-US" sz="3300" i="1" dirty="0">
                            <a:latin typeface="Cambria Math" panose="02040503050406030204" pitchFamily="18" charset="0"/>
                          </a:rPr>
                          <m:t>𝑜</m:t>
                        </m:r>
                      </m:e>
                    </m:d>
                  </m:oMath>
                </a14:m>
                <a:endParaRPr lang="en-US" sz="3300" dirty="0"/>
              </a:p>
              <a:p>
                <a:pPr marL="0" indent="0">
                  <a:buNone/>
                </a:pPr>
                <a:endParaRPr lang="en-US" sz="3400"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6858F343-B8DA-4799-A592-799447A9B156}"/>
                  </a:ext>
                </a:extLst>
              </p:cNvPr>
              <p:cNvSpPr>
                <a:spLocks noGrp="1" noRot="1" noChangeAspect="1" noMove="1" noResize="1" noEditPoints="1" noAdjustHandles="1" noChangeArrowheads="1" noChangeShapeType="1" noTextEdit="1"/>
              </p:cNvSpPr>
              <p:nvPr>
                <p:ph idx="1"/>
              </p:nvPr>
            </p:nvSpPr>
            <p:spPr>
              <a:xfrm>
                <a:off x="504825" y="2691272"/>
                <a:ext cx="8134350" cy="3801601"/>
              </a:xfrm>
              <a:blipFill>
                <a:blip r:embed="rId2"/>
                <a:stretch>
                  <a:fillRect l="-675" t="-2564" r="-825"/>
                </a:stretch>
              </a:blipFill>
            </p:spPr>
            <p:txBody>
              <a:bodyPr/>
              <a:lstStyle/>
              <a:p>
                <a:r>
                  <a:rPr lang="en-US">
                    <a:noFill/>
                  </a:rPr>
                  <a:t> </a:t>
                </a:r>
              </a:p>
            </p:txBody>
          </p:sp>
        </mc:Fallback>
      </mc:AlternateContent>
      <p:grpSp>
        <p:nvGrpSpPr>
          <p:cNvPr id="6" name="Group 5">
            <a:extLst>
              <a:ext uri="{FF2B5EF4-FFF2-40B4-BE49-F238E27FC236}">
                <a16:creationId xmlns:a16="http://schemas.microsoft.com/office/drawing/2014/main" id="{EE6B9A1C-7AA0-4CAB-AEB8-03D3DD62B32F}"/>
              </a:ext>
            </a:extLst>
          </p:cNvPr>
          <p:cNvGrpSpPr/>
          <p:nvPr/>
        </p:nvGrpSpPr>
        <p:grpSpPr>
          <a:xfrm>
            <a:off x="6019800" y="365126"/>
            <a:ext cx="2743200" cy="1844674"/>
            <a:chOff x="6019800" y="365126"/>
            <a:chExt cx="2743200" cy="1844674"/>
          </a:xfrm>
        </p:grpSpPr>
        <mc:AlternateContent xmlns:mc="http://schemas.openxmlformats.org/markup-compatibility/2006" xmlns:a14="http://schemas.microsoft.com/office/drawing/2010/main">
          <mc:Choice Requires="a14">
            <p:graphicFrame>
              <p:nvGraphicFramePr>
                <p:cNvPr id="4" name="Diagram 3">
                  <a:extLst>
                    <a:ext uri="{FF2B5EF4-FFF2-40B4-BE49-F238E27FC236}">
                      <a16:creationId xmlns:a16="http://schemas.microsoft.com/office/drawing/2014/main" id="{901E2F0B-9FB5-4796-99A8-4ABD6E13301D}"/>
                    </a:ext>
                  </a:extLst>
                </p:cNvPr>
                <p:cNvGraphicFramePr/>
                <p:nvPr>
                  <p:extLst>
                    <p:ext uri="{D42A27DB-BD31-4B8C-83A1-F6EECF244321}">
                      <p14:modId xmlns:p14="http://schemas.microsoft.com/office/powerpoint/2010/main" val="15449596"/>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4" name="Diagram 3">
                  <a:extLst>
                    <a:ext uri="{FF2B5EF4-FFF2-40B4-BE49-F238E27FC236}">
                      <a16:creationId xmlns:a16="http://schemas.microsoft.com/office/drawing/2014/main" id="{901E2F0B-9FB5-4796-99A8-4ABD6E13301D}"/>
                    </a:ext>
                  </a:extLst>
                </p:cNvPr>
                <p:cNvGraphicFramePr/>
                <p:nvPr>
                  <p:extLst>
                    <p:ext uri="{D42A27DB-BD31-4B8C-83A1-F6EECF244321}">
                      <p14:modId xmlns:p14="http://schemas.microsoft.com/office/powerpoint/2010/main" val="15449596"/>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202CEAB6-241A-4FEC-A061-87C5B44C0466}"/>
                    </a:ext>
                  </a:extLst>
                </p:cNvPr>
                <p:cNvSpPr/>
                <p:nvPr/>
              </p:nvSpPr>
              <p:spPr>
                <a:xfrm>
                  <a:off x="7137452" y="995075"/>
                  <a:ext cx="507896"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dirty="0">
                            <a:latin typeface="Cambria Math" panose="02040503050406030204" pitchFamily="18" charset="0"/>
                          </a:rPr>
                          <m:t>𝑏</m:t>
                        </m:r>
                      </m:oMath>
                    </m:oMathPara>
                  </a14:m>
                  <a:endParaRPr lang="en-US" sz="3200" dirty="0"/>
                </a:p>
              </p:txBody>
            </p:sp>
          </mc:Choice>
          <mc:Fallback xmlns="">
            <p:sp>
              <p:nvSpPr>
                <p:cNvPr id="5" name="Rectangle 4">
                  <a:extLst>
                    <a:ext uri="{FF2B5EF4-FFF2-40B4-BE49-F238E27FC236}">
                      <a16:creationId xmlns:a16="http://schemas.microsoft.com/office/drawing/2014/main" id="{202CEAB6-241A-4FEC-A061-87C5B44C0466}"/>
                    </a:ext>
                  </a:extLst>
                </p:cNvPr>
                <p:cNvSpPr>
                  <a:spLocks noRot="1" noChangeAspect="1" noMove="1" noResize="1" noEditPoints="1" noAdjustHandles="1" noChangeArrowheads="1" noChangeShapeType="1" noTextEdit="1"/>
                </p:cNvSpPr>
                <p:nvPr/>
              </p:nvSpPr>
              <p:spPr>
                <a:xfrm>
                  <a:off x="7137452" y="995075"/>
                  <a:ext cx="507896" cy="584775"/>
                </a:xfrm>
                <a:prstGeom prst="rect">
                  <a:avLst/>
                </a:prstGeom>
                <a:blipFill>
                  <a:blip r:embed="rId12"/>
                  <a:stretch>
                    <a:fillRect/>
                  </a:stretch>
                </a:blipFill>
              </p:spPr>
              <p:txBody>
                <a:bodyPr/>
                <a:lstStyle/>
                <a:p>
                  <a:r>
                    <a:rPr lang="en-US">
                      <a:noFill/>
                    </a:rPr>
                    <a:t> </a:t>
                  </a:r>
                </a:p>
              </p:txBody>
            </p:sp>
          </mc:Fallback>
        </mc:AlternateContent>
      </p:grpSp>
      <p:sp>
        <p:nvSpPr>
          <p:cNvPr id="8" name="TextBox 7">
            <a:extLst>
              <a:ext uri="{FF2B5EF4-FFF2-40B4-BE49-F238E27FC236}">
                <a16:creationId xmlns:a16="http://schemas.microsoft.com/office/drawing/2014/main" id="{34776AE2-497C-402F-AB68-502A2DFF8AD5}"/>
              </a:ext>
            </a:extLst>
          </p:cNvPr>
          <p:cNvSpPr txBox="1"/>
          <p:nvPr/>
        </p:nvSpPr>
        <p:spPr>
          <a:xfrm>
            <a:off x="504825" y="1670636"/>
            <a:ext cx="5895975" cy="923330"/>
          </a:xfrm>
          <a:prstGeom prst="rect">
            <a:avLst/>
          </a:prstGeom>
          <a:noFill/>
        </p:spPr>
        <p:txBody>
          <a:bodyPr wrap="square">
            <a:spAutoFit/>
          </a:bodyPr>
          <a:lstStyle/>
          <a:p>
            <a:r>
              <a:rPr lang="en-US" dirty="0"/>
              <a:t>Agents choose an action and then receive an observation. </a:t>
            </a:r>
          </a:p>
          <a:p>
            <a:r>
              <a:rPr lang="en-US" b="1" dirty="0"/>
              <a:t>Idea</a:t>
            </a:r>
            <a:r>
              <a:rPr lang="en-US" dirty="0"/>
              <a:t>: Observations can be used to learn about the agent’s state.</a:t>
            </a:r>
          </a:p>
        </p:txBody>
      </p:sp>
    </p:spTree>
    <p:extLst>
      <p:ext uri="{BB962C8B-B14F-4D97-AF65-F5344CB8AC3E}">
        <p14:creationId xmlns:p14="http://schemas.microsoft.com/office/powerpoint/2010/main" val="6554325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CCDCD-0A79-4E3E-B230-97EC98F9F0F0}"/>
              </a:ext>
            </a:extLst>
          </p:cNvPr>
          <p:cNvSpPr>
            <a:spLocks noGrp="1"/>
          </p:cNvSpPr>
          <p:nvPr>
            <p:ph type="title"/>
          </p:nvPr>
        </p:nvSpPr>
        <p:spPr>
          <a:xfrm>
            <a:off x="628650" y="365126"/>
            <a:ext cx="5848350" cy="1325563"/>
          </a:xfrm>
        </p:spPr>
        <p:txBody>
          <a:bodyPr>
            <a:normAutofit/>
          </a:bodyPr>
          <a:lstStyle/>
          <a:p>
            <a:r>
              <a:rPr lang="en-US" sz="3600" dirty="0"/>
              <a:t>Example: Deterministic local sensing vacuum world</a:t>
            </a:r>
          </a:p>
        </p:txBody>
      </p:sp>
      <p:pic>
        <p:nvPicPr>
          <p:cNvPr id="11" name="Content Placeholder 10">
            <a:extLst>
              <a:ext uri="{FF2B5EF4-FFF2-40B4-BE49-F238E27FC236}">
                <a16:creationId xmlns:a16="http://schemas.microsoft.com/office/drawing/2014/main" id="{086BE2F3-6C20-4A68-9925-FB48F5D9DB2D}"/>
              </a:ext>
            </a:extLst>
          </p:cNvPr>
          <p:cNvPicPr>
            <a:picLocks noGrp="1" noChangeAspect="1"/>
          </p:cNvPicPr>
          <p:nvPr>
            <p:ph idx="1"/>
          </p:nvPr>
        </p:nvPicPr>
        <p:blipFill>
          <a:blip r:embed="rId3"/>
          <a:stretch>
            <a:fillRect/>
          </a:stretch>
        </p:blipFill>
        <p:spPr>
          <a:xfrm>
            <a:off x="2438400" y="3204703"/>
            <a:ext cx="5089136" cy="2403762"/>
          </a:xfrm>
          <a:prstGeom prst="rect">
            <a:avLst/>
          </a:prstGeom>
        </p:spPr>
      </p:pic>
      <p:sp>
        <p:nvSpPr>
          <p:cNvPr id="12" name="Arrow: Right 11">
            <a:extLst>
              <a:ext uri="{FF2B5EF4-FFF2-40B4-BE49-F238E27FC236}">
                <a16:creationId xmlns:a16="http://schemas.microsoft.com/office/drawing/2014/main" id="{B1DE3B16-F795-4690-B280-9B496B1A4E9B}"/>
              </a:ext>
            </a:extLst>
          </p:cNvPr>
          <p:cNvSpPr/>
          <p:nvPr/>
        </p:nvSpPr>
        <p:spPr>
          <a:xfrm>
            <a:off x="3336480" y="2137903"/>
            <a:ext cx="1667372" cy="1066800"/>
          </a:xfrm>
          <a:prstGeom prst="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Predict for actions a</a:t>
            </a:r>
          </a:p>
        </p:txBody>
      </p:sp>
      <mc:AlternateContent xmlns:mc="http://schemas.openxmlformats.org/markup-compatibility/2006" xmlns:a14="http://schemas.microsoft.com/office/drawing/2010/main">
        <mc:Choice Requires="a14">
          <p:sp>
            <p:nvSpPr>
              <p:cNvPr id="13" name="Arrow: Right 12">
                <a:extLst>
                  <a:ext uri="{FF2B5EF4-FFF2-40B4-BE49-F238E27FC236}">
                    <a16:creationId xmlns:a16="http://schemas.microsoft.com/office/drawing/2014/main" id="{0E393990-9C8D-4CE6-A989-D1BCB93D2335}"/>
                  </a:ext>
                </a:extLst>
              </p:cNvPr>
              <p:cNvSpPr/>
              <p:nvPr/>
            </p:nvSpPr>
            <p:spPr>
              <a:xfrm>
                <a:off x="5003852" y="2152192"/>
                <a:ext cx="1777948" cy="1066799"/>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a:t>Update with observation </a:t>
                </a:r>
                <a14:m>
                  <m:oMath xmlns:m="http://schemas.openxmlformats.org/officeDocument/2006/math">
                    <m:r>
                      <a:rPr lang="en-US" sz="1600" i="1" dirty="0" smtClean="0">
                        <a:latin typeface="Cambria Math" panose="02040503050406030204" pitchFamily="18" charset="0"/>
                      </a:rPr>
                      <m:t>𝑜</m:t>
                    </m:r>
                  </m:oMath>
                </a14:m>
                <a:endParaRPr lang="en-US" sz="1600" dirty="0"/>
              </a:p>
            </p:txBody>
          </p:sp>
        </mc:Choice>
        <mc:Fallback xmlns="">
          <p:sp>
            <p:nvSpPr>
              <p:cNvPr id="13" name="Arrow: Right 12">
                <a:extLst>
                  <a:ext uri="{FF2B5EF4-FFF2-40B4-BE49-F238E27FC236}">
                    <a16:creationId xmlns:a16="http://schemas.microsoft.com/office/drawing/2014/main" id="{0E393990-9C8D-4CE6-A989-D1BCB93D2335}"/>
                  </a:ext>
                </a:extLst>
              </p:cNvPr>
              <p:cNvSpPr>
                <a:spLocks noRot="1" noChangeAspect="1" noMove="1" noResize="1" noEditPoints="1" noAdjustHandles="1" noChangeArrowheads="1" noChangeShapeType="1" noTextEdit="1"/>
              </p:cNvSpPr>
              <p:nvPr/>
            </p:nvSpPr>
            <p:spPr>
              <a:xfrm>
                <a:off x="5003852" y="2152192"/>
                <a:ext cx="1777948" cy="1066799"/>
              </a:xfrm>
              <a:prstGeom prst="rightArrow">
                <a:avLst/>
              </a:prstGeom>
              <a:blipFill>
                <a:blip r:embed="rId4"/>
                <a:stretch>
                  <a:fillRect/>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B8CAAC9B-E107-4AE2-9CC8-B30431DC62E2}"/>
              </a:ext>
            </a:extLst>
          </p:cNvPr>
          <p:cNvSpPr txBox="1"/>
          <p:nvPr/>
        </p:nvSpPr>
        <p:spPr>
          <a:xfrm>
            <a:off x="5410200" y="3639010"/>
            <a:ext cx="816249" cy="307777"/>
          </a:xfrm>
          <a:prstGeom prst="rect">
            <a:avLst/>
          </a:prstGeom>
          <a:solidFill>
            <a:schemeClr val="bg1"/>
          </a:solidFill>
        </p:spPr>
        <p:txBody>
          <a:bodyPr wrap="square" rtlCol="0">
            <a:spAutoFit/>
          </a:bodyPr>
          <a:lstStyle/>
          <a:p>
            <a:r>
              <a:rPr lang="en-US" sz="1400" i="1" dirty="0"/>
              <a:t>[</a:t>
            </a:r>
            <a:r>
              <a:rPr lang="en-US" sz="1400" i="1" dirty="0" err="1"/>
              <a:t>R,Dirty</a:t>
            </a:r>
            <a:r>
              <a:rPr lang="en-US" sz="1400" i="1" dirty="0"/>
              <a:t>]</a:t>
            </a:r>
          </a:p>
        </p:txBody>
      </p:sp>
      <p:sp>
        <p:nvSpPr>
          <p:cNvPr id="17" name="Rectangle 16">
            <a:extLst>
              <a:ext uri="{FF2B5EF4-FFF2-40B4-BE49-F238E27FC236}">
                <a16:creationId xmlns:a16="http://schemas.microsoft.com/office/drawing/2014/main" id="{E386B5E6-70B6-4B0E-99C6-E71D348F3B94}"/>
              </a:ext>
            </a:extLst>
          </p:cNvPr>
          <p:cNvSpPr/>
          <p:nvPr/>
        </p:nvSpPr>
        <p:spPr>
          <a:xfrm>
            <a:off x="3336480" y="3966703"/>
            <a:ext cx="381000" cy="914400"/>
          </a:xfrm>
          <a:prstGeom prst="rect">
            <a:avLst/>
          </a:prstGeom>
          <a:solidFill>
            <a:srgbClr val="767171">
              <a:alpha val="60000"/>
            </a:srgbClr>
          </a:solidFill>
          <a:ln w="19050"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43FF9C58-FB0D-4C0E-B6AD-9563C59E67A6}"/>
              </a:ext>
            </a:extLst>
          </p:cNvPr>
          <p:cNvCxnSpPr/>
          <p:nvPr/>
        </p:nvCxnSpPr>
        <p:spPr>
          <a:xfrm>
            <a:off x="1828800" y="4423903"/>
            <a:ext cx="8382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Connector 7">
            <a:extLst>
              <a:ext uri="{FF2B5EF4-FFF2-40B4-BE49-F238E27FC236}">
                <a16:creationId xmlns:a16="http://schemas.microsoft.com/office/drawing/2014/main" id="{43CA83A8-0B10-4C0D-9C41-0AD40A2E7FE8}"/>
              </a:ext>
            </a:extLst>
          </p:cNvPr>
          <p:cNvCxnSpPr/>
          <p:nvPr/>
        </p:nvCxnSpPr>
        <p:spPr>
          <a:xfrm>
            <a:off x="6324600" y="4500103"/>
            <a:ext cx="990600" cy="9144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4204040-7F18-42AB-ADDD-55BC798C2030}"/>
              </a:ext>
            </a:extLst>
          </p:cNvPr>
          <p:cNvCxnSpPr>
            <a:cxnSpLocks/>
          </p:cNvCxnSpPr>
          <p:nvPr/>
        </p:nvCxnSpPr>
        <p:spPr>
          <a:xfrm flipV="1">
            <a:off x="6324600" y="4576303"/>
            <a:ext cx="914400" cy="8382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125FF98-11EF-4CE3-B771-BFE42B1C3B0F}"/>
              </a:ext>
            </a:extLst>
          </p:cNvPr>
          <p:cNvSpPr/>
          <p:nvPr/>
        </p:nvSpPr>
        <p:spPr>
          <a:xfrm>
            <a:off x="5410200" y="4881103"/>
            <a:ext cx="693821" cy="2606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FA588551-39A2-98C0-1CEB-7DDCC0E790BF}"/>
              </a:ext>
            </a:extLst>
          </p:cNvPr>
          <p:cNvGrpSpPr/>
          <p:nvPr/>
        </p:nvGrpSpPr>
        <p:grpSpPr>
          <a:xfrm>
            <a:off x="2001765" y="6000690"/>
            <a:ext cx="7633915" cy="723138"/>
            <a:chOff x="2001765" y="6000690"/>
            <a:chExt cx="7633915" cy="723138"/>
          </a:xfrm>
        </p:grpSpPr>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CEB38693-DA10-4DE1-80E7-A7EF18E07356}"/>
                    </a:ext>
                  </a:extLst>
                </p:cNvPr>
                <p:cNvSpPr/>
                <p:nvPr/>
              </p:nvSpPr>
              <p:spPr>
                <a:xfrm>
                  <a:off x="2001765" y="6000690"/>
                  <a:ext cx="6151635" cy="400110"/>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000" b="0" i="1" dirty="0" smtClean="0">
                            <a:latin typeface="Cambria Math" panose="02040503050406030204" pitchFamily="18" charset="0"/>
                          </a:rPr>
                          <m:t>𝑏</m:t>
                        </m:r>
                        <m:r>
                          <a:rPr lang="en-US" sz="2000" b="0" i="1" dirty="0" smtClean="0">
                            <a:latin typeface="Cambria Math" panose="02040503050406030204" pitchFamily="18" charset="0"/>
                            <a:ea typeface="Cambria Math" panose="02040503050406030204" pitchFamily="18" charset="0"/>
                          </a:rPr>
                          <m:t>←</m:t>
                        </m:r>
                        <m:r>
                          <a:rPr lang="en-US" sz="2000" i="1" dirty="0">
                            <a:latin typeface="Cambria Math" panose="02040503050406030204" pitchFamily="18" charset="0"/>
                          </a:rPr>
                          <m:t>𝑈𝑝𝑑𝑎𝑡𝑒</m:t>
                        </m:r>
                        <m:d>
                          <m:dPr>
                            <m:ctrlPr>
                              <a:rPr lang="en-US" sz="2000" i="1" dirty="0">
                                <a:latin typeface="Cambria Math" panose="02040503050406030204" pitchFamily="18" charset="0"/>
                              </a:rPr>
                            </m:ctrlPr>
                          </m:dPr>
                          <m:e>
                            <m:r>
                              <a:rPr lang="en-US" sz="2000" b="0" i="1" dirty="0" smtClean="0">
                                <a:latin typeface="Cambria Math" panose="02040503050406030204" pitchFamily="18" charset="0"/>
                              </a:rPr>
                              <m:t>𝑃𝑟𝑒𝑑𝑖𝑐𝑡</m:t>
                            </m:r>
                            <m:d>
                              <m:dPr>
                                <m:ctrlPr>
                                  <a:rPr lang="en-US" sz="2000" b="0" i="1" dirty="0" smtClean="0">
                                    <a:latin typeface="Cambria Math" panose="02040503050406030204" pitchFamily="18" charset="0"/>
                                  </a:rPr>
                                </m:ctrlPr>
                              </m:dPr>
                              <m:e>
                                <m:r>
                                  <a:rPr lang="en-US" sz="2000" b="0" i="1" dirty="0" smtClean="0">
                                    <a:latin typeface="Cambria Math" panose="02040503050406030204" pitchFamily="18" charset="0"/>
                                  </a:rPr>
                                  <m:t>    </m:t>
                                </m:r>
                                <m:r>
                                  <a:rPr lang="en-US" sz="2000" b="0" i="1" dirty="0" smtClean="0">
                                    <a:latin typeface="Cambria Math" panose="02040503050406030204" pitchFamily="18" charset="0"/>
                                  </a:rPr>
                                  <m:t>𝑏</m:t>
                                </m:r>
                                <m:r>
                                  <a:rPr lang="en-US" sz="2000" b="0" i="1" dirty="0" smtClean="0">
                                    <a:latin typeface="Cambria Math" panose="02040503050406030204" pitchFamily="18" charset="0"/>
                                  </a:rPr>
                                  <m:t>   ,  </m:t>
                                </m:r>
                                <m:r>
                                  <a:rPr lang="en-US" sz="2000" b="0" i="1" dirty="0" smtClean="0">
                                    <a:latin typeface="Cambria Math" panose="02040503050406030204" pitchFamily="18" charset="0"/>
                                  </a:rPr>
                                  <m:t>𝑎</m:t>
                                </m:r>
                                <m:r>
                                  <a:rPr lang="en-US" sz="2000" b="0" i="1" dirty="0" smtClean="0">
                                    <a:latin typeface="Cambria Math" panose="02040503050406030204" pitchFamily="18" charset="0"/>
                                  </a:rPr>
                                  <m:t> </m:t>
                                </m:r>
                              </m:e>
                            </m:d>
                            <m:r>
                              <a:rPr lang="en-US" sz="2000" b="0" i="1" dirty="0" smtClean="0">
                                <a:latin typeface="Cambria Math" panose="02040503050406030204" pitchFamily="18" charset="0"/>
                              </a:rPr>
                              <m:t>,   </m:t>
                            </m:r>
                            <m:r>
                              <a:rPr lang="en-US" sz="2000" i="1" dirty="0">
                                <a:latin typeface="Cambria Math" panose="02040503050406030204" pitchFamily="18" charset="0"/>
                              </a:rPr>
                              <m:t>𝑜</m:t>
                            </m:r>
                            <m:r>
                              <a:rPr lang="en-US" sz="2000" b="0" i="1" dirty="0" smtClean="0">
                                <a:latin typeface="Cambria Math" panose="02040503050406030204" pitchFamily="18" charset="0"/>
                              </a:rPr>
                              <m:t>       </m:t>
                            </m:r>
                          </m:e>
                        </m:d>
                      </m:oMath>
                    </m:oMathPara>
                  </a14:m>
                  <a:endParaRPr lang="en-US" sz="2000" dirty="0"/>
                </a:p>
              </p:txBody>
            </p:sp>
          </mc:Choice>
          <mc:Fallback xmlns="">
            <p:sp>
              <p:nvSpPr>
                <p:cNvPr id="3" name="Rectangle 2">
                  <a:extLst>
                    <a:ext uri="{FF2B5EF4-FFF2-40B4-BE49-F238E27FC236}">
                      <a16:creationId xmlns:a16="http://schemas.microsoft.com/office/drawing/2014/main" id="{CEB38693-DA10-4DE1-80E7-A7EF18E07356}"/>
                    </a:ext>
                  </a:extLst>
                </p:cNvPr>
                <p:cNvSpPr>
                  <a:spLocks noRot="1" noChangeAspect="1" noMove="1" noResize="1" noEditPoints="1" noAdjustHandles="1" noChangeArrowheads="1" noChangeShapeType="1" noTextEdit="1"/>
                </p:cNvSpPr>
                <p:nvPr/>
              </p:nvSpPr>
              <p:spPr>
                <a:xfrm>
                  <a:off x="2001765" y="6000690"/>
                  <a:ext cx="6151635" cy="400110"/>
                </a:xfrm>
                <a:prstGeom prst="rect">
                  <a:avLst/>
                </a:prstGeom>
                <a:blipFill>
                  <a:blip r:embed="rId5"/>
                  <a:stretch>
                    <a:fillRect b="-1363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a:extLst>
                    <a:ext uri="{FF2B5EF4-FFF2-40B4-BE49-F238E27FC236}">
                      <a16:creationId xmlns:a16="http://schemas.microsoft.com/office/drawing/2014/main" id="{BF88426C-A72B-4854-9595-CAEE1749CD58}"/>
                    </a:ext>
                  </a:extLst>
                </p:cNvPr>
                <p:cNvSpPr/>
                <p:nvPr/>
              </p:nvSpPr>
              <p:spPr>
                <a:xfrm>
                  <a:off x="2472880" y="6323718"/>
                  <a:ext cx="7162800" cy="400110"/>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000" i="1" dirty="0" smtClean="0">
                            <a:latin typeface="Cambria Math" panose="02040503050406030204" pitchFamily="18" charset="0"/>
                          </a:rPr>
                          <m:t>𝑈𝑝𝑑𝑎𝑡𝑒</m:t>
                        </m:r>
                        <m:d>
                          <m:dPr>
                            <m:ctrlPr>
                              <a:rPr lang="en-US" sz="2000" i="1" dirty="0">
                                <a:latin typeface="Cambria Math" panose="02040503050406030204" pitchFamily="18" charset="0"/>
                              </a:rPr>
                            </m:ctrlPr>
                          </m:dPr>
                          <m:e>
                            <m:r>
                              <a:rPr lang="en-US" sz="2000" b="0" i="1" dirty="0" smtClean="0">
                                <a:latin typeface="Cambria Math" panose="02040503050406030204" pitchFamily="18" charset="0"/>
                              </a:rPr>
                              <m:t>𝑃𝑟𝑒𝑑𝑖𝑐𝑡</m:t>
                            </m:r>
                            <m:d>
                              <m:dPr>
                                <m:ctrlPr>
                                  <a:rPr lang="en-US" sz="2000" b="0" i="1" dirty="0" smtClean="0">
                                    <a:latin typeface="Cambria Math" panose="02040503050406030204" pitchFamily="18" charset="0"/>
                                  </a:rPr>
                                </m:ctrlPr>
                              </m:dPr>
                              <m:e>
                                <m:d>
                                  <m:dPr>
                                    <m:begChr m:val="{"/>
                                    <m:endChr m:val="}"/>
                                    <m:ctrlPr>
                                      <a:rPr lang="en-US" sz="2000" b="0" i="1" dirty="0" smtClean="0">
                                        <a:latin typeface="Cambria Math" panose="02040503050406030204" pitchFamily="18" charset="0"/>
                                      </a:rPr>
                                    </m:ctrlPr>
                                  </m:dPr>
                                  <m:e>
                                    <m:r>
                                      <a:rPr lang="en-US" sz="2000" b="0" i="1" dirty="0" smtClean="0">
                                        <a:latin typeface="Cambria Math" panose="02040503050406030204" pitchFamily="18" charset="0"/>
                                      </a:rPr>
                                      <m:t>1,3</m:t>
                                    </m:r>
                                  </m:e>
                                </m:d>
                                <m:r>
                                  <a:rPr lang="en-US" sz="2000" b="0" i="1" dirty="0" smtClean="0">
                                    <a:latin typeface="Cambria Math" panose="02040503050406030204" pitchFamily="18" charset="0"/>
                                  </a:rPr>
                                  <m:t>,</m:t>
                                </m:r>
                                <m:r>
                                  <a:rPr lang="en-US" sz="2000" b="0" i="1" dirty="0" smtClean="0">
                                    <a:latin typeface="Cambria Math" panose="02040503050406030204" pitchFamily="18" charset="0"/>
                                  </a:rPr>
                                  <m:t>𝑅𝑖𝑔h𝑡</m:t>
                                </m:r>
                              </m:e>
                            </m:d>
                            <m:r>
                              <a:rPr lang="en-US" sz="2000" i="1" dirty="0">
                                <a:latin typeface="Cambria Math" panose="02040503050406030204" pitchFamily="18" charset="0"/>
                              </a:rPr>
                              <m:t>,</m:t>
                            </m:r>
                            <m:r>
                              <a:rPr lang="en-US" sz="2000" b="0" i="1" dirty="0" smtClean="0">
                                <a:latin typeface="Cambria Math" panose="02040503050406030204" pitchFamily="18" charset="0"/>
                              </a:rPr>
                              <m:t>[</m:t>
                            </m:r>
                            <m:r>
                              <a:rPr lang="en-US" sz="2000" b="0" i="1" dirty="0" smtClean="0">
                                <a:latin typeface="Cambria Math" panose="02040503050406030204" pitchFamily="18" charset="0"/>
                              </a:rPr>
                              <m:t>𝑅</m:t>
                            </m:r>
                            <m:r>
                              <a:rPr lang="en-US" sz="2000" b="0" i="1" dirty="0" smtClean="0">
                                <a:latin typeface="Cambria Math" panose="02040503050406030204" pitchFamily="18" charset="0"/>
                              </a:rPr>
                              <m:t>,</m:t>
                            </m:r>
                            <m:r>
                              <a:rPr lang="en-US" sz="2000" b="0" i="1" dirty="0" smtClean="0">
                                <a:latin typeface="Cambria Math" panose="02040503050406030204" pitchFamily="18" charset="0"/>
                              </a:rPr>
                              <m:t>𝐷𝑖𝑟𝑡𝑦</m:t>
                            </m:r>
                            <m:r>
                              <a:rPr lang="en-US" sz="2000" b="0" i="1" dirty="0" smtClean="0">
                                <a:latin typeface="Cambria Math" panose="02040503050406030204" pitchFamily="18" charset="0"/>
                              </a:rPr>
                              <m:t>]</m:t>
                            </m:r>
                          </m:e>
                        </m:d>
                        <m:r>
                          <a:rPr lang="en-US" sz="2000" b="0" i="1" dirty="0" smtClean="0">
                            <a:latin typeface="Cambria Math" panose="02040503050406030204" pitchFamily="18" charset="0"/>
                          </a:rPr>
                          <m:t>={2}</m:t>
                        </m:r>
                      </m:oMath>
                    </m:oMathPara>
                  </a14:m>
                  <a:endParaRPr lang="en-US" sz="2000" dirty="0"/>
                </a:p>
              </p:txBody>
            </p:sp>
          </mc:Choice>
          <mc:Fallback xmlns="">
            <p:sp>
              <p:nvSpPr>
                <p:cNvPr id="24" name="Rectangle 23">
                  <a:extLst>
                    <a:ext uri="{FF2B5EF4-FFF2-40B4-BE49-F238E27FC236}">
                      <a16:creationId xmlns:a16="http://schemas.microsoft.com/office/drawing/2014/main" id="{BF88426C-A72B-4854-9595-CAEE1749CD58}"/>
                    </a:ext>
                  </a:extLst>
                </p:cNvPr>
                <p:cNvSpPr>
                  <a:spLocks noRot="1" noChangeAspect="1" noMove="1" noResize="1" noEditPoints="1" noAdjustHandles="1" noChangeArrowheads="1" noChangeShapeType="1" noTextEdit="1"/>
                </p:cNvSpPr>
                <p:nvPr/>
              </p:nvSpPr>
              <p:spPr>
                <a:xfrm>
                  <a:off x="2472880" y="6323718"/>
                  <a:ext cx="7162800" cy="400110"/>
                </a:xfrm>
                <a:prstGeom prst="rect">
                  <a:avLst/>
                </a:prstGeom>
                <a:blipFill>
                  <a:blip r:embed="rId6"/>
                  <a:stretch>
                    <a:fillRect l="-426" b="-15152"/>
                  </a:stretch>
                </a:blipFill>
              </p:spPr>
              <p:txBody>
                <a:bodyPr/>
                <a:lstStyle/>
                <a:p>
                  <a:r>
                    <a:rPr lang="en-US">
                      <a:noFill/>
                    </a:rPr>
                    <a:t> </a:t>
                  </a:r>
                </a:p>
              </p:txBody>
            </p:sp>
          </mc:Fallback>
        </mc:AlternateContent>
      </p:grpSp>
      <p:grpSp>
        <p:nvGrpSpPr>
          <p:cNvPr id="4" name="Group 3">
            <a:extLst>
              <a:ext uri="{FF2B5EF4-FFF2-40B4-BE49-F238E27FC236}">
                <a16:creationId xmlns:a16="http://schemas.microsoft.com/office/drawing/2014/main" id="{B93B4253-A8FB-D677-E16B-DC0AEBCA0225}"/>
              </a:ext>
            </a:extLst>
          </p:cNvPr>
          <p:cNvGrpSpPr/>
          <p:nvPr/>
        </p:nvGrpSpPr>
        <p:grpSpPr>
          <a:xfrm>
            <a:off x="25400" y="1802401"/>
            <a:ext cx="2743200" cy="1844674"/>
            <a:chOff x="6019800" y="365126"/>
            <a:chExt cx="2743200" cy="1844674"/>
          </a:xfrm>
        </p:grpSpPr>
        <mc:AlternateContent xmlns:mc="http://schemas.openxmlformats.org/markup-compatibility/2006" xmlns:a14="http://schemas.microsoft.com/office/drawing/2010/main">
          <mc:Choice Requires="a14">
            <p:graphicFrame>
              <p:nvGraphicFramePr>
                <p:cNvPr id="5" name="Diagram 4">
                  <a:extLst>
                    <a:ext uri="{FF2B5EF4-FFF2-40B4-BE49-F238E27FC236}">
                      <a16:creationId xmlns:a16="http://schemas.microsoft.com/office/drawing/2014/main" id="{2A16B804-6BED-7B89-94F9-C2D88D1A2774}"/>
                    </a:ext>
                  </a:extLst>
                </p:cNvPr>
                <p:cNvGraphicFramePr/>
                <p:nvPr>
                  <p:extLst>
                    <p:ext uri="{D42A27DB-BD31-4B8C-83A1-F6EECF244321}">
                      <p14:modId xmlns:p14="http://schemas.microsoft.com/office/powerpoint/2010/main" val="1635062376"/>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mc:Choice>
          <mc:Fallback xmlns="">
            <p:graphicFrame>
              <p:nvGraphicFramePr>
                <p:cNvPr id="5" name="Diagram 4">
                  <a:extLst>
                    <a:ext uri="{FF2B5EF4-FFF2-40B4-BE49-F238E27FC236}">
                      <a16:creationId xmlns:a16="http://schemas.microsoft.com/office/drawing/2014/main" id="{2A16B804-6BED-7B89-94F9-C2D88D1A2774}"/>
                    </a:ext>
                  </a:extLst>
                </p:cNvPr>
                <p:cNvGraphicFramePr/>
                <p:nvPr>
                  <p:extLst>
                    <p:ext uri="{D42A27DB-BD31-4B8C-83A1-F6EECF244321}">
                      <p14:modId xmlns:p14="http://schemas.microsoft.com/office/powerpoint/2010/main" val="1635062376"/>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CD6C1FC3-8F96-BFAB-8EC1-7FC92E38166A}"/>
                    </a:ext>
                  </a:extLst>
                </p:cNvPr>
                <p:cNvSpPr/>
                <p:nvPr/>
              </p:nvSpPr>
              <p:spPr>
                <a:xfrm>
                  <a:off x="7137452" y="995075"/>
                  <a:ext cx="507896"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dirty="0">
                            <a:latin typeface="Cambria Math" panose="02040503050406030204" pitchFamily="18" charset="0"/>
                          </a:rPr>
                          <m:t>𝑏</m:t>
                        </m:r>
                      </m:oMath>
                    </m:oMathPara>
                  </a14:m>
                  <a:endParaRPr lang="en-US" sz="3200" dirty="0"/>
                </a:p>
              </p:txBody>
            </p:sp>
          </mc:Choice>
          <mc:Fallback xmlns="">
            <p:sp>
              <p:nvSpPr>
                <p:cNvPr id="5" name="Rectangle 4">
                  <a:extLst>
                    <a:ext uri="{FF2B5EF4-FFF2-40B4-BE49-F238E27FC236}">
                      <a16:creationId xmlns:a16="http://schemas.microsoft.com/office/drawing/2014/main" id="{202CEAB6-241A-4FEC-A061-87C5B44C0466}"/>
                    </a:ext>
                  </a:extLst>
                </p:cNvPr>
                <p:cNvSpPr>
                  <a:spLocks noRot="1" noChangeAspect="1" noMove="1" noResize="1" noEditPoints="1" noAdjustHandles="1" noChangeArrowheads="1" noChangeShapeType="1" noTextEdit="1"/>
                </p:cNvSpPr>
                <p:nvPr/>
              </p:nvSpPr>
              <p:spPr>
                <a:xfrm>
                  <a:off x="7137452" y="995075"/>
                  <a:ext cx="507896" cy="584775"/>
                </a:xfrm>
                <a:prstGeom prst="rect">
                  <a:avLst/>
                </a:prstGeom>
                <a:blipFill>
                  <a:blip r:embed="rId16"/>
                  <a:stretch>
                    <a:fillRect/>
                  </a:stretch>
                </a:blipFill>
              </p:spPr>
              <p:txBody>
                <a:bodyPr/>
                <a:lstStyle/>
                <a:p>
                  <a:r>
                    <a:rPr lang="en-US">
                      <a:noFill/>
                    </a:rPr>
                    <a:t> </a:t>
                  </a:r>
                </a:p>
              </p:txBody>
            </p:sp>
          </mc:Fallback>
        </mc:AlternateContent>
      </p:grpSp>
      <p:grpSp>
        <p:nvGrpSpPr>
          <p:cNvPr id="7" name="Group 6">
            <a:extLst>
              <a:ext uri="{FF2B5EF4-FFF2-40B4-BE49-F238E27FC236}">
                <a16:creationId xmlns:a16="http://schemas.microsoft.com/office/drawing/2014/main" id="{981F3474-59FA-B1B7-350F-3066E61A9E7F}"/>
              </a:ext>
            </a:extLst>
          </p:cNvPr>
          <p:cNvGrpSpPr/>
          <p:nvPr/>
        </p:nvGrpSpPr>
        <p:grpSpPr>
          <a:xfrm>
            <a:off x="6449969" y="403492"/>
            <a:ext cx="2438400" cy="1248829"/>
            <a:chOff x="6076950" y="365126"/>
            <a:chExt cx="2438400" cy="1248829"/>
          </a:xfrm>
        </p:grpSpPr>
        <p:pic>
          <p:nvPicPr>
            <p:cNvPr id="9" name="Picture 4" descr="vacuum2-environment">
              <a:extLst>
                <a:ext uri="{FF2B5EF4-FFF2-40B4-BE49-F238E27FC236}">
                  <a16:creationId xmlns:a16="http://schemas.microsoft.com/office/drawing/2014/main" id="{9E312615-214C-E249-70EF-6E33EC9C5C08}"/>
                </a:ext>
              </a:extLst>
            </p:cNvPr>
            <p:cNvPicPr>
              <a:picLocks noChangeAspect="1" noChangeArrowheads="1"/>
            </p:cNvPicPr>
            <p:nvPr/>
          </p:nvPicPr>
          <p:blipFill>
            <a:blip r:embed="rId17" cstate="print"/>
            <a:srcRect/>
            <a:stretch>
              <a:fillRect/>
            </a:stretch>
          </p:blipFill>
          <p:spPr bwMode="auto">
            <a:xfrm>
              <a:off x="6076950" y="365126"/>
              <a:ext cx="2438400" cy="1247554"/>
            </a:xfrm>
            <a:prstGeom prst="rect">
              <a:avLst/>
            </a:prstGeom>
            <a:noFill/>
          </p:spPr>
        </p:pic>
        <p:sp>
          <p:nvSpPr>
            <p:cNvPr id="23" name="TextBox 22">
              <a:extLst>
                <a:ext uri="{FF2B5EF4-FFF2-40B4-BE49-F238E27FC236}">
                  <a16:creationId xmlns:a16="http://schemas.microsoft.com/office/drawing/2014/main" id="{3497F8CE-AA5D-678B-8EF6-8C7065EF8E45}"/>
                </a:ext>
              </a:extLst>
            </p:cNvPr>
            <p:cNvSpPr txBox="1"/>
            <p:nvPr/>
          </p:nvSpPr>
          <p:spPr>
            <a:xfrm rot="1308263">
              <a:off x="7625452" y="690625"/>
              <a:ext cx="381000" cy="923330"/>
            </a:xfrm>
            <a:prstGeom prst="rect">
              <a:avLst/>
            </a:prstGeom>
            <a:noFill/>
          </p:spPr>
          <p:txBody>
            <a:bodyPr wrap="square" rtlCol="0">
              <a:spAutoFit/>
            </a:bodyPr>
            <a:lstStyle/>
            <a:p>
              <a:r>
                <a:rPr lang="en-US" sz="5400" b="1" dirty="0">
                  <a:solidFill>
                    <a:srgbClr val="FF0000"/>
                  </a:solidFill>
                </a:rPr>
                <a:t>?</a:t>
              </a:r>
            </a:p>
          </p:txBody>
        </p:sp>
      </p:grpSp>
      <p:sp>
        <p:nvSpPr>
          <p:cNvPr id="26" name="TextBox 25">
            <a:extLst>
              <a:ext uri="{FF2B5EF4-FFF2-40B4-BE49-F238E27FC236}">
                <a16:creationId xmlns:a16="http://schemas.microsoft.com/office/drawing/2014/main" id="{CBD0428D-2386-BDE8-357A-0F756DFE63CB}"/>
              </a:ext>
            </a:extLst>
          </p:cNvPr>
          <p:cNvSpPr txBox="1"/>
          <p:nvPr/>
        </p:nvSpPr>
        <p:spPr>
          <a:xfrm>
            <a:off x="3336480" y="3939839"/>
            <a:ext cx="327334" cy="461665"/>
          </a:xfrm>
          <a:prstGeom prst="rect">
            <a:avLst/>
          </a:prstGeom>
          <a:noFill/>
        </p:spPr>
        <p:txBody>
          <a:bodyPr wrap="none" rtlCol="0">
            <a:spAutoFit/>
          </a:bodyPr>
          <a:lstStyle/>
          <a:p>
            <a:r>
              <a:rPr lang="en-US" sz="2400" b="1" dirty="0">
                <a:solidFill>
                  <a:srgbClr val="FF0000"/>
                </a:solidFill>
              </a:rPr>
              <a:t>?</a:t>
            </a:r>
          </a:p>
        </p:txBody>
      </p:sp>
      <p:sp>
        <p:nvSpPr>
          <p:cNvPr id="27" name="TextBox 26">
            <a:extLst>
              <a:ext uri="{FF2B5EF4-FFF2-40B4-BE49-F238E27FC236}">
                <a16:creationId xmlns:a16="http://schemas.microsoft.com/office/drawing/2014/main" id="{C0230745-7EAD-EACA-82AE-44F9B53C7667}"/>
              </a:ext>
            </a:extLst>
          </p:cNvPr>
          <p:cNvSpPr txBox="1"/>
          <p:nvPr/>
        </p:nvSpPr>
        <p:spPr>
          <a:xfrm>
            <a:off x="3336480" y="4468846"/>
            <a:ext cx="327334" cy="461665"/>
          </a:xfrm>
          <a:prstGeom prst="rect">
            <a:avLst/>
          </a:prstGeom>
          <a:noFill/>
        </p:spPr>
        <p:txBody>
          <a:bodyPr wrap="square" rtlCol="0">
            <a:spAutoFit/>
          </a:bodyPr>
          <a:lstStyle/>
          <a:p>
            <a:r>
              <a:rPr lang="en-US" sz="2400" b="1" dirty="0">
                <a:solidFill>
                  <a:srgbClr val="FF0000"/>
                </a:solidFill>
              </a:rPr>
              <a:t>?</a:t>
            </a:r>
          </a:p>
        </p:txBody>
      </p:sp>
    </p:spTree>
    <p:extLst>
      <p:ext uri="{BB962C8B-B14F-4D97-AF65-F5344CB8AC3E}">
        <p14:creationId xmlns:p14="http://schemas.microsoft.com/office/powerpoint/2010/main" val="25855556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FFE7-A78C-4247-B08F-0A96C4294E7B}"/>
              </a:ext>
            </a:extLst>
          </p:cNvPr>
          <p:cNvSpPr>
            <a:spLocks noGrp="1"/>
          </p:cNvSpPr>
          <p:nvPr>
            <p:ph type="title"/>
          </p:nvPr>
        </p:nvSpPr>
        <p:spPr/>
        <p:txBody>
          <a:bodyPr>
            <a:normAutofit/>
          </a:bodyPr>
          <a:lstStyle/>
          <a:p>
            <a:r>
              <a:rPr lang="en-US" sz="4000" dirty="0"/>
              <a:t>Solving Partially Observable Problems</a:t>
            </a:r>
          </a:p>
        </p:txBody>
      </p:sp>
      <p:sp>
        <p:nvSpPr>
          <p:cNvPr id="3" name="Content Placeholder 2">
            <a:extLst>
              <a:ext uri="{FF2B5EF4-FFF2-40B4-BE49-F238E27FC236}">
                <a16:creationId xmlns:a16="http://schemas.microsoft.com/office/drawing/2014/main" id="{21C2560E-8437-4BC5-AFB4-E0AA215AFCE4}"/>
              </a:ext>
            </a:extLst>
          </p:cNvPr>
          <p:cNvSpPr>
            <a:spLocks noGrp="1"/>
          </p:cNvSpPr>
          <p:nvPr>
            <p:ph idx="1"/>
          </p:nvPr>
        </p:nvSpPr>
        <p:spPr/>
        <p:txBody>
          <a:bodyPr/>
          <a:lstStyle/>
          <a:p>
            <a:pPr marL="0" indent="0">
              <a:buNone/>
            </a:pPr>
            <a:r>
              <a:rPr lang="en-US" dirty="0"/>
              <a:t>Use an AND-OR tree of belief states to create a conditional plan</a:t>
            </a:r>
          </a:p>
        </p:txBody>
      </p:sp>
      <p:pic>
        <p:nvPicPr>
          <p:cNvPr id="4" name="Picture 3">
            <a:extLst>
              <a:ext uri="{FF2B5EF4-FFF2-40B4-BE49-F238E27FC236}">
                <a16:creationId xmlns:a16="http://schemas.microsoft.com/office/drawing/2014/main" id="{C876E69F-D1CF-4290-94B9-661321F04FFF}"/>
              </a:ext>
            </a:extLst>
          </p:cNvPr>
          <p:cNvPicPr>
            <a:picLocks noChangeAspect="1"/>
          </p:cNvPicPr>
          <p:nvPr/>
        </p:nvPicPr>
        <p:blipFill>
          <a:blip r:embed="rId2"/>
          <a:stretch>
            <a:fillRect/>
          </a:stretch>
        </p:blipFill>
        <p:spPr>
          <a:xfrm>
            <a:off x="1080477" y="2590800"/>
            <a:ext cx="4634523" cy="2743200"/>
          </a:xfrm>
          <a:prstGeom prst="rect">
            <a:avLst/>
          </a:prstGeom>
        </p:spPr>
      </p:pic>
      <p:sp>
        <p:nvSpPr>
          <p:cNvPr id="5" name="TextBox 4">
            <a:extLst>
              <a:ext uri="{FF2B5EF4-FFF2-40B4-BE49-F238E27FC236}">
                <a16:creationId xmlns:a16="http://schemas.microsoft.com/office/drawing/2014/main" id="{5329959E-6A33-490F-9B17-1F86A4B4D0F7}"/>
              </a:ext>
            </a:extLst>
          </p:cNvPr>
          <p:cNvSpPr txBox="1"/>
          <p:nvPr/>
        </p:nvSpPr>
        <p:spPr>
          <a:xfrm>
            <a:off x="1276899" y="5334000"/>
            <a:ext cx="6274666" cy="830997"/>
          </a:xfrm>
          <a:prstGeom prst="rect">
            <a:avLst/>
          </a:prstGeom>
          <a:noFill/>
        </p:spPr>
        <p:txBody>
          <a:bodyPr wrap="none" rtlCol="0">
            <a:spAutoFit/>
          </a:bodyPr>
          <a:lstStyle/>
          <a:p>
            <a:r>
              <a:rPr lang="en-US" sz="2400" b="1" dirty="0"/>
              <a:t>Solution</a:t>
            </a:r>
            <a:r>
              <a:rPr lang="en-US" sz="2400" dirty="0"/>
              <a:t>: </a:t>
            </a:r>
            <a:r>
              <a:rPr lang="en-US" sz="2400" i="1" dirty="0"/>
              <a:t>[Suck, Right, </a:t>
            </a:r>
            <a:r>
              <a:rPr lang="en-US" sz="2400" b="1" dirty="0"/>
              <a:t>if</a:t>
            </a:r>
            <a:r>
              <a:rPr lang="en-US" sz="2400" i="1" dirty="0"/>
              <a:t> b = {6} </a:t>
            </a:r>
            <a:r>
              <a:rPr lang="en-US" sz="2400" b="1" dirty="0"/>
              <a:t>then</a:t>
            </a:r>
            <a:r>
              <a:rPr lang="en-US" sz="2400" i="1" dirty="0"/>
              <a:t> Suck </a:t>
            </a:r>
            <a:r>
              <a:rPr lang="en-US" sz="2400" b="1" dirty="0"/>
              <a:t>else</a:t>
            </a:r>
            <a:r>
              <a:rPr lang="en-US" sz="2400" i="1" dirty="0"/>
              <a:t> []]</a:t>
            </a:r>
          </a:p>
          <a:p>
            <a:endParaRPr lang="en-US" sz="2400" i="1" dirty="0"/>
          </a:p>
        </p:txBody>
      </p:sp>
      <p:sp>
        <p:nvSpPr>
          <p:cNvPr id="7" name="TextBox 6">
            <a:extLst>
              <a:ext uri="{FF2B5EF4-FFF2-40B4-BE49-F238E27FC236}">
                <a16:creationId xmlns:a16="http://schemas.microsoft.com/office/drawing/2014/main" id="{28B72601-947D-413A-835A-EE1C8BA0B584}"/>
              </a:ext>
            </a:extLst>
          </p:cNvPr>
          <p:cNvSpPr txBox="1"/>
          <p:nvPr/>
        </p:nvSpPr>
        <p:spPr>
          <a:xfrm>
            <a:off x="960022" y="3990201"/>
            <a:ext cx="816249" cy="276999"/>
          </a:xfrm>
          <a:prstGeom prst="rect">
            <a:avLst/>
          </a:prstGeom>
          <a:solidFill>
            <a:schemeClr val="bg1"/>
          </a:solidFill>
        </p:spPr>
        <p:txBody>
          <a:bodyPr wrap="square" rtlCol="0">
            <a:spAutoFit/>
          </a:bodyPr>
          <a:lstStyle/>
          <a:p>
            <a:pPr algn="r"/>
            <a:r>
              <a:rPr lang="en-US" sz="1200" i="1" dirty="0"/>
              <a:t>[</a:t>
            </a:r>
            <a:r>
              <a:rPr lang="en-US" sz="1200" i="1" dirty="0" err="1"/>
              <a:t>L,Clean</a:t>
            </a:r>
            <a:r>
              <a:rPr lang="en-US" sz="1200" i="1" dirty="0"/>
              <a:t>]</a:t>
            </a:r>
          </a:p>
        </p:txBody>
      </p:sp>
      <p:sp>
        <p:nvSpPr>
          <p:cNvPr id="8" name="TextBox 7">
            <a:extLst>
              <a:ext uri="{FF2B5EF4-FFF2-40B4-BE49-F238E27FC236}">
                <a16:creationId xmlns:a16="http://schemas.microsoft.com/office/drawing/2014/main" id="{1D787AAE-EF50-4451-9E6F-28B71E42C38C}"/>
              </a:ext>
            </a:extLst>
          </p:cNvPr>
          <p:cNvSpPr txBox="1"/>
          <p:nvPr/>
        </p:nvSpPr>
        <p:spPr>
          <a:xfrm>
            <a:off x="4770022" y="3962400"/>
            <a:ext cx="816249" cy="276999"/>
          </a:xfrm>
          <a:prstGeom prst="rect">
            <a:avLst/>
          </a:prstGeom>
          <a:solidFill>
            <a:schemeClr val="bg1"/>
          </a:solidFill>
        </p:spPr>
        <p:txBody>
          <a:bodyPr wrap="square" rtlCol="0">
            <a:spAutoFit/>
          </a:bodyPr>
          <a:lstStyle/>
          <a:p>
            <a:r>
              <a:rPr lang="en-US" sz="1200" i="1" dirty="0"/>
              <a:t>[</a:t>
            </a:r>
            <a:r>
              <a:rPr lang="en-US" sz="1200" i="1" dirty="0" err="1"/>
              <a:t>R,Clean</a:t>
            </a:r>
            <a:r>
              <a:rPr lang="en-US" sz="1200" i="1" dirty="0"/>
              <a:t>]</a:t>
            </a:r>
          </a:p>
        </p:txBody>
      </p:sp>
      <p:sp>
        <p:nvSpPr>
          <p:cNvPr id="9" name="TextBox 8">
            <a:extLst>
              <a:ext uri="{FF2B5EF4-FFF2-40B4-BE49-F238E27FC236}">
                <a16:creationId xmlns:a16="http://schemas.microsoft.com/office/drawing/2014/main" id="{64267353-0136-4734-941B-D9DCD9A83604}"/>
              </a:ext>
            </a:extLst>
          </p:cNvPr>
          <p:cNvSpPr txBox="1"/>
          <p:nvPr/>
        </p:nvSpPr>
        <p:spPr>
          <a:xfrm>
            <a:off x="3398422" y="3962400"/>
            <a:ext cx="816249" cy="276999"/>
          </a:xfrm>
          <a:prstGeom prst="rect">
            <a:avLst/>
          </a:prstGeom>
          <a:solidFill>
            <a:schemeClr val="bg1"/>
          </a:solidFill>
        </p:spPr>
        <p:txBody>
          <a:bodyPr wrap="square" rtlCol="0">
            <a:spAutoFit/>
          </a:bodyPr>
          <a:lstStyle/>
          <a:p>
            <a:pPr algn="r"/>
            <a:r>
              <a:rPr lang="en-US" sz="1200" i="1" dirty="0"/>
              <a:t>[</a:t>
            </a:r>
            <a:r>
              <a:rPr lang="en-US" sz="1200" i="1" dirty="0" err="1"/>
              <a:t>R,Dirty</a:t>
            </a:r>
            <a:r>
              <a:rPr lang="en-US" sz="1200" i="1" dirty="0"/>
              <a:t>]</a:t>
            </a:r>
          </a:p>
        </p:txBody>
      </p:sp>
      <p:pic>
        <p:nvPicPr>
          <p:cNvPr id="10" name="Picture 9">
            <a:extLst>
              <a:ext uri="{FF2B5EF4-FFF2-40B4-BE49-F238E27FC236}">
                <a16:creationId xmlns:a16="http://schemas.microsoft.com/office/drawing/2014/main" id="{FB3752C0-3A05-43FA-9DC7-1F2C5C311EC3}"/>
              </a:ext>
            </a:extLst>
          </p:cNvPr>
          <p:cNvPicPr>
            <a:picLocks noChangeAspect="1"/>
          </p:cNvPicPr>
          <p:nvPr/>
        </p:nvPicPr>
        <p:blipFill>
          <a:blip r:embed="rId3"/>
          <a:stretch>
            <a:fillRect/>
          </a:stretch>
        </p:blipFill>
        <p:spPr>
          <a:xfrm>
            <a:off x="5880100" y="2514600"/>
            <a:ext cx="3006607" cy="2590800"/>
          </a:xfrm>
          <a:prstGeom prst="rect">
            <a:avLst/>
          </a:prstGeom>
        </p:spPr>
      </p:pic>
      <p:sp>
        <p:nvSpPr>
          <p:cNvPr id="6" name="TextBox 5">
            <a:extLst>
              <a:ext uri="{FF2B5EF4-FFF2-40B4-BE49-F238E27FC236}">
                <a16:creationId xmlns:a16="http://schemas.microsoft.com/office/drawing/2014/main" id="{63256677-0436-4046-9195-D88183200144}"/>
              </a:ext>
            </a:extLst>
          </p:cNvPr>
          <p:cNvSpPr txBox="1"/>
          <p:nvPr/>
        </p:nvSpPr>
        <p:spPr>
          <a:xfrm>
            <a:off x="3024475" y="3556378"/>
            <a:ext cx="439544" cy="338554"/>
          </a:xfrm>
          <a:prstGeom prst="rect">
            <a:avLst/>
          </a:prstGeom>
          <a:noFill/>
        </p:spPr>
        <p:txBody>
          <a:bodyPr wrap="none" rtlCol="0">
            <a:spAutoFit/>
          </a:bodyPr>
          <a:lstStyle/>
          <a:p>
            <a:r>
              <a:rPr lang="en-US" sz="1600" b="1" dirty="0"/>
              <a:t>OR</a:t>
            </a:r>
          </a:p>
        </p:txBody>
      </p:sp>
      <p:sp>
        <p:nvSpPr>
          <p:cNvPr id="11" name="TextBox 10">
            <a:extLst>
              <a:ext uri="{FF2B5EF4-FFF2-40B4-BE49-F238E27FC236}">
                <a16:creationId xmlns:a16="http://schemas.microsoft.com/office/drawing/2014/main" id="{DCAEA91F-D67F-49E2-9560-48D8B98E50D7}"/>
              </a:ext>
            </a:extLst>
          </p:cNvPr>
          <p:cNvSpPr txBox="1"/>
          <p:nvPr/>
        </p:nvSpPr>
        <p:spPr>
          <a:xfrm>
            <a:off x="4205076" y="4137590"/>
            <a:ext cx="574196" cy="338554"/>
          </a:xfrm>
          <a:prstGeom prst="rect">
            <a:avLst/>
          </a:prstGeom>
          <a:noFill/>
        </p:spPr>
        <p:txBody>
          <a:bodyPr wrap="none" rtlCol="0">
            <a:spAutoFit/>
          </a:bodyPr>
          <a:lstStyle/>
          <a:p>
            <a:r>
              <a:rPr lang="en-US" sz="1600" b="1" dirty="0"/>
              <a:t>AND</a:t>
            </a:r>
          </a:p>
        </p:txBody>
      </p:sp>
      <p:sp>
        <p:nvSpPr>
          <p:cNvPr id="12" name="TextBox 11">
            <a:extLst>
              <a:ext uri="{FF2B5EF4-FFF2-40B4-BE49-F238E27FC236}">
                <a16:creationId xmlns:a16="http://schemas.microsoft.com/office/drawing/2014/main" id="{AE2481CC-0424-4A7A-B38C-B29449273398}"/>
              </a:ext>
            </a:extLst>
          </p:cNvPr>
          <p:cNvSpPr txBox="1"/>
          <p:nvPr/>
        </p:nvSpPr>
        <p:spPr>
          <a:xfrm>
            <a:off x="1905398" y="4005305"/>
            <a:ext cx="574196" cy="338554"/>
          </a:xfrm>
          <a:prstGeom prst="rect">
            <a:avLst/>
          </a:prstGeom>
          <a:noFill/>
        </p:spPr>
        <p:txBody>
          <a:bodyPr wrap="none" rtlCol="0">
            <a:spAutoFit/>
          </a:bodyPr>
          <a:lstStyle/>
          <a:p>
            <a:r>
              <a:rPr lang="en-US" sz="1600" b="1" dirty="0"/>
              <a:t>AND</a:t>
            </a:r>
          </a:p>
        </p:txBody>
      </p:sp>
      <p:sp>
        <p:nvSpPr>
          <p:cNvPr id="13" name="Rectangle 12">
            <a:extLst>
              <a:ext uri="{FF2B5EF4-FFF2-40B4-BE49-F238E27FC236}">
                <a16:creationId xmlns:a16="http://schemas.microsoft.com/office/drawing/2014/main" id="{B4941423-AB1C-4666-9F27-F29FFFADFD5A}"/>
              </a:ext>
            </a:extLst>
          </p:cNvPr>
          <p:cNvSpPr/>
          <p:nvPr/>
        </p:nvSpPr>
        <p:spPr>
          <a:xfrm>
            <a:off x="5880100" y="2514600"/>
            <a:ext cx="1435100" cy="1295400"/>
          </a:xfrm>
          <a:prstGeom prst="rect">
            <a:avLst/>
          </a:prstGeom>
          <a:solidFill>
            <a:srgbClr val="7030A0">
              <a:alpha val="7059"/>
            </a:srgbClr>
          </a:solidFill>
          <a:ln>
            <a:solidFill>
              <a:srgbClr val="CC0099"/>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126A04BA-2BE5-0B1B-898D-6F21BC1E3DB9}"/>
              </a:ext>
            </a:extLst>
          </p:cNvPr>
          <p:cNvSpPr txBox="1"/>
          <p:nvPr/>
        </p:nvSpPr>
        <p:spPr>
          <a:xfrm>
            <a:off x="4602480" y="2554069"/>
            <a:ext cx="1224181" cy="646331"/>
          </a:xfrm>
          <a:prstGeom prst="rect">
            <a:avLst/>
          </a:prstGeom>
          <a:noFill/>
        </p:spPr>
        <p:txBody>
          <a:bodyPr wrap="none" rtlCol="0">
            <a:spAutoFit/>
          </a:bodyPr>
          <a:lstStyle/>
          <a:p>
            <a:r>
              <a:rPr lang="en-US" dirty="0"/>
              <a:t>Initial </a:t>
            </a:r>
          </a:p>
          <a:p>
            <a:r>
              <a:rPr lang="en-US" dirty="0"/>
              <a:t>belief state</a:t>
            </a:r>
          </a:p>
        </p:txBody>
      </p:sp>
    </p:spTree>
    <p:extLst>
      <p:ext uri="{BB962C8B-B14F-4D97-AF65-F5344CB8AC3E}">
        <p14:creationId xmlns:p14="http://schemas.microsoft.com/office/powerpoint/2010/main" val="33135776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FFE7-A78C-4247-B08F-0A96C4294E7B}"/>
              </a:ext>
            </a:extLst>
          </p:cNvPr>
          <p:cNvSpPr>
            <a:spLocks noGrp="1"/>
          </p:cNvSpPr>
          <p:nvPr>
            <p:ph type="title"/>
          </p:nvPr>
        </p:nvSpPr>
        <p:spPr/>
        <p:txBody>
          <a:bodyPr>
            <a:normAutofit/>
          </a:bodyPr>
          <a:lstStyle/>
          <a:p>
            <a:r>
              <a:rPr lang="en-US" sz="4000" dirty="0"/>
              <a:t>Solving Partially Observable Problems</a:t>
            </a:r>
          </a:p>
        </p:txBody>
      </p:sp>
      <p:sp>
        <p:nvSpPr>
          <p:cNvPr id="3" name="Content Placeholder 2">
            <a:extLst>
              <a:ext uri="{FF2B5EF4-FFF2-40B4-BE49-F238E27FC236}">
                <a16:creationId xmlns:a16="http://schemas.microsoft.com/office/drawing/2014/main" id="{21C2560E-8437-4BC5-AFB4-E0AA215AFCE4}"/>
              </a:ext>
            </a:extLst>
          </p:cNvPr>
          <p:cNvSpPr>
            <a:spLocks noGrp="1"/>
          </p:cNvSpPr>
          <p:nvPr>
            <p:ph idx="1"/>
          </p:nvPr>
        </p:nvSpPr>
        <p:spPr/>
        <p:txBody>
          <a:bodyPr/>
          <a:lstStyle/>
          <a:p>
            <a:pPr marL="0" indent="0">
              <a:buNone/>
            </a:pPr>
            <a:r>
              <a:rPr lang="en-US" dirty="0"/>
              <a:t>Use an AND-OR tree to create a conditional plan</a:t>
            </a:r>
          </a:p>
        </p:txBody>
      </p:sp>
      <p:sp>
        <p:nvSpPr>
          <p:cNvPr id="5" name="TextBox 4">
            <a:extLst>
              <a:ext uri="{FF2B5EF4-FFF2-40B4-BE49-F238E27FC236}">
                <a16:creationId xmlns:a16="http://schemas.microsoft.com/office/drawing/2014/main" id="{5329959E-6A33-490F-9B17-1F86A4B4D0F7}"/>
              </a:ext>
            </a:extLst>
          </p:cNvPr>
          <p:cNvSpPr txBox="1"/>
          <p:nvPr/>
        </p:nvSpPr>
        <p:spPr>
          <a:xfrm>
            <a:off x="1276899" y="5334000"/>
            <a:ext cx="6287490" cy="830997"/>
          </a:xfrm>
          <a:prstGeom prst="rect">
            <a:avLst/>
          </a:prstGeom>
          <a:noFill/>
        </p:spPr>
        <p:txBody>
          <a:bodyPr wrap="none" rtlCol="0">
            <a:spAutoFit/>
          </a:bodyPr>
          <a:lstStyle/>
          <a:p>
            <a:r>
              <a:rPr lang="en-US" sz="2400" b="1" dirty="0"/>
              <a:t>Solution</a:t>
            </a:r>
            <a:r>
              <a:rPr lang="en-US" sz="2400" dirty="0"/>
              <a:t>: </a:t>
            </a:r>
            <a:r>
              <a:rPr lang="en-US" sz="2400" i="1" dirty="0"/>
              <a:t>[</a:t>
            </a:r>
            <a:r>
              <a:rPr lang="en-US" sz="2400" b="1" i="1" dirty="0">
                <a:solidFill>
                  <a:srgbClr val="FF0000"/>
                </a:solidFill>
              </a:rPr>
              <a:t>Suck</a:t>
            </a:r>
            <a:r>
              <a:rPr lang="en-US" sz="2400" i="1" dirty="0"/>
              <a:t>, Right, </a:t>
            </a:r>
            <a:r>
              <a:rPr lang="en-US" sz="2400" b="1" dirty="0"/>
              <a:t>if</a:t>
            </a:r>
            <a:r>
              <a:rPr lang="en-US" sz="2400" i="1" dirty="0"/>
              <a:t> b = {6} </a:t>
            </a:r>
            <a:r>
              <a:rPr lang="en-US" sz="2400" b="1" dirty="0"/>
              <a:t>then</a:t>
            </a:r>
            <a:r>
              <a:rPr lang="en-US" sz="2400" i="1" dirty="0"/>
              <a:t> Suck </a:t>
            </a:r>
            <a:r>
              <a:rPr lang="en-US" sz="2400" b="1" dirty="0"/>
              <a:t>else</a:t>
            </a:r>
            <a:r>
              <a:rPr lang="en-US" sz="2400" i="1" dirty="0"/>
              <a:t> []]</a:t>
            </a:r>
          </a:p>
          <a:p>
            <a:endParaRPr lang="en-US" sz="2400" i="1" dirty="0"/>
          </a:p>
        </p:txBody>
      </p:sp>
      <p:pic>
        <p:nvPicPr>
          <p:cNvPr id="10" name="Picture 9">
            <a:extLst>
              <a:ext uri="{FF2B5EF4-FFF2-40B4-BE49-F238E27FC236}">
                <a16:creationId xmlns:a16="http://schemas.microsoft.com/office/drawing/2014/main" id="{FB3752C0-3A05-43FA-9DC7-1F2C5C311EC3}"/>
              </a:ext>
            </a:extLst>
          </p:cNvPr>
          <p:cNvPicPr>
            <a:picLocks noChangeAspect="1"/>
          </p:cNvPicPr>
          <p:nvPr/>
        </p:nvPicPr>
        <p:blipFill>
          <a:blip r:embed="rId3"/>
          <a:stretch>
            <a:fillRect/>
          </a:stretch>
        </p:blipFill>
        <p:spPr>
          <a:xfrm>
            <a:off x="5880100" y="2514600"/>
            <a:ext cx="3006607" cy="2590800"/>
          </a:xfrm>
          <a:prstGeom prst="rect">
            <a:avLst/>
          </a:prstGeom>
        </p:spPr>
      </p:pic>
      <p:pic>
        <p:nvPicPr>
          <p:cNvPr id="14" name="Picture 13">
            <a:extLst>
              <a:ext uri="{FF2B5EF4-FFF2-40B4-BE49-F238E27FC236}">
                <a16:creationId xmlns:a16="http://schemas.microsoft.com/office/drawing/2014/main" id="{1DBF9C5E-5351-4E5D-ABA9-8FBB64DF4613}"/>
              </a:ext>
            </a:extLst>
          </p:cNvPr>
          <p:cNvPicPr>
            <a:picLocks noChangeAspect="1"/>
          </p:cNvPicPr>
          <p:nvPr/>
        </p:nvPicPr>
        <p:blipFill>
          <a:blip r:embed="rId4"/>
          <a:stretch>
            <a:fillRect/>
          </a:stretch>
        </p:blipFill>
        <p:spPr>
          <a:xfrm>
            <a:off x="1080477" y="2590800"/>
            <a:ext cx="4634523" cy="2743200"/>
          </a:xfrm>
          <a:prstGeom prst="rect">
            <a:avLst/>
          </a:prstGeom>
        </p:spPr>
      </p:pic>
      <p:sp>
        <p:nvSpPr>
          <p:cNvPr id="15" name="TextBox 14">
            <a:extLst>
              <a:ext uri="{FF2B5EF4-FFF2-40B4-BE49-F238E27FC236}">
                <a16:creationId xmlns:a16="http://schemas.microsoft.com/office/drawing/2014/main" id="{142CB4A0-BD42-4978-ADCF-BBB4AF0B87B3}"/>
              </a:ext>
            </a:extLst>
          </p:cNvPr>
          <p:cNvSpPr txBox="1"/>
          <p:nvPr/>
        </p:nvSpPr>
        <p:spPr>
          <a:xfrm>
            <a:off x="960022" y="3990201"/>
            <a:ext cx="816249" cy="276999"/>
          </a:xfrm>
          <a:prstGeom prst="rect">
            <a:avLst/>
          </a:prstGeom>
          <a:solidFill>
            <a:schemeClr val="bg1"/>
          </a:solidFill>
        </p:spPr>
        <p:txBody>
          <a:bodyPr wrap="square" rtlCol="0">
            <a:spAutoFit/>
          </a:bodyPr>
          <a:lstStyle/>
          <a:p>
            <a:pPr algn="r"/>
            <a:r>
              <a:rPr lang="en-US" sz="1200" i="1" dirty="0"/>
              <a:t>[</a:t>
            </a:r>
            <a:r>
              <a:rPr lang="en-US" sz="1200" i="1" dirty="0" err="1"/>
              <a:t>L,Clean</a:t>
            </a:r>
            <a:r>
              <a:rPr lang="en-US" sz="1200" i="1" dirty="0"/>
              <a:t>]</a:t>
            </a:r>
          </a:p>
        </p:txBody>
      </p:sp>
      <p:sp>
        <p:nvSpPr>
          <p:cNvPr id="16" name="TextBox 15">
            <a:extLst>
              <a:ext uri="{FF2B5EF4-FFF2-40B4-BE49-F238E27FC236}">
                <a16:creationId xmlns:a16="http://schemas.microsoft.com/office/drawing/2014/main" id="{914FC0C1-D3BE-45B9-B779-4A4AC1AB5E05}"/>
              </a:ext>
            </a:extLst>
          </p:cNvPr>
          <p:cNvSpPr txBox="1"/>
          <p:nvPr/>
        </p:nvSpPr>
        <p:spPr>
          <a:xfrm>
            <a:off x="4770022" y="3962400"/>
            <a:ext cx="816249" cy="276999"/>
          </a:xfrm>
          <a:prstGeom prst="rect">
            <a:avLst/>
          </a:prstGeom>
          <a:solidFill>
            <a:schemeClr val="bg1"/>
          </a:solidFill>
        </p:spPr>
        <p:txBody>
          <a:bodyPr wrap="square" rtlCol="0">
            <a:spAutoFit/>
          </a:bodyPr>
          <a:lstStyle/>
          <a:p>
            <a:r>
              <a:rPr lang="en-US" sz="1200" i="1" dirty="0"/>
              <a:t>[</a:t>
            </a:r>
            <a:r>
              <a:rPr lang="en-US" sz="1200" i="1" dirty="0" err="1"/>
              <a:t>R,Clean</a:t>
            </a:r>
            <a:r>
              <a:rPr lang="en-US" sz="1200" i="1" dirty="0"/>
              <a:t>]</a:t>
            </a:r>
          </a:p>
        </p:txBody>
      </p:sp>
      <p:sp>
        <p:nvSpPr>
          <p:cNvPr id="17" name="TextBox 16">
            <a:extLst>
              <a:ext uri="{FF2B5EF4-FFF2-40B4-BE49-F238E27FC236}">
                <a16:creationId xmlns:a16="http://schemas.microsoft.com/office/drawing/2014/main" id="{12176E66-2DE6-411B-A1B3-6E09F8CA53C6}"/>
              </a:ext>
            </a:extLst>
          </p:cNvPr>
          <p:cNvSpPr txBox="1"/>
          <p:nvPr/>
        </p:nvSpPr>
        <p:spPr>
          <a:xfrm>
            <a:off x="3398422" y="3962400"/>
            <a:ext cx="816249" cy="276999"/>
          </a:xfrm>
          <a:prstGeom prst="rect">
            <a:avLst/>
          </a:prstGeom>
          <a:solidFill>
            <a:schemeClr val="bg1"/>
          </a:solidFill>
        </p:spPr>
        <p:txBody>
          <a:bodyPr wrap="square" rtlCol="0">
            <a:spAutoFit/>
          </a:bodyPr>
          <a:lstStyle/>
          <a:p>
            <a:pPr algn="r"/>
            <a:r>
              <a:rPr lang="en-US" sz="1200" i="1" dirty="0"/>
              <a:t>[</a:t>
            </a:r>
            <a:r>
              <a:rPr lang="en-US" sz="1200" i="1" dirty="0" err="1"/>
              <a:t>R,Dirty</a:t>
            </a:r>
            <a:r>
              <a:rPr lang="en-US" sz="1200" i="1" dirty="0"/>
              <a:t>]</a:t>
            </a:r>
          </a:p>
        </p:txBody>
      </p:sp>
      <p:sp>
        <p:nvSpPr>
          <p:cNvPr id="18" name="TextBox 17">
            <a:extLst>
              <a:ext uri="{FF2B5EF4-FFF2-40B4-BE49-F238E27FC236}">
                <a16:creationId xmlns:a16="http://schemas.microsoft.com/office/drawing/2014/main" id="{5D3AC1E8-C0E0-4481-BA84-878EB709DD16}"/>
              </a:ext>
            </a:extLst>
          </p:cNvPr>
          <p:cNvSpPr txBox="1"/>
          <p:nvPr/>
        </p:nvSpPr>
        <p:spPr>
          <a:xfrm>
            <a:off x="3024475" y="3556378"/>
            <a:ext cx="439544" cy="338554"/>
          </a:xfrm>
          <a:prstGeom prst="rect">
            <a:avLst/>
          </a:prstGeom>
          <a:noFill/>
        </p:spPr>
        <p:txBody>
          <a:bodyPr wrap="none" rtlCol="0">
            <a:spAutoFit/>
          </a:bodyPr>
          <a:lstStyle/>
          <a:p>
            <a:r>
              <a:rPr lang="en-US" sz="1600" b="1" dirty="0"/>
              <a:t>OR</a:t>
            </a:r>
          </a:p>
        </p:txBody>
      </p:sp>
      <p:sp>
        <p:nvSpPr>
          <p:cNvPr id="19" name="TextBox 18">
            <a:extLst>
              <a:ext uri="{FF2B5EF4-FFF2-40B4-BE49-F238E27FC236}">
                <a16:creationId xmlns:a16="http://schemas.microsoft.com/office/drawing/2014/main" id="{2FADB9E2-E689-4724-A7DA-C6EE685A62C6}"/>
              </a:ext>
            </a:extLst>
          </p:cNvPr>
          <p:cNvSpPr txBox="1"/>
          <p:nvPr/>
        </p:nvSpPr>
        <p:spPr>
          <a:xfrm>
            <a:off x="4205076" y="4137590"/>
            <a:ext cx="574196" cy="338554"/>
          </a:xfrm>
          <a:prstGeom prst="rect">
            <a:avLst/>
          </a:prstGeom>
          <a:noFill/>
        </p:spPr>
        <p:txBody>
          <a:bodyPr wrap="none" rtlCol="0">
            <a:spAutoFit/>
          </a:bodyPr>
          <a:lstStyle/>
          <a:p>
            <a:r>
              <a:rPr lang="en-US" sz="1600" b="1" dirty="0"/>
              <a:t>AND</a:t>
            </a:r>
          </a:p>
        </p:txBody>
      </p:sp>
      <p:sp>
        <p:nvSpPr>
          <p:cNvPr id="20" name="TextBox 19">
            <a:extLst>
              <a:ext uri="{FF2B5EF4-FFF2-40B4-BE49-F238E27FC236}">
                <a16:creationId xmlns:a16="http://schemas.microsoft.com/office/drawing/2014/main" id="{6D10F08E-39B5-4EED-A6EC-A542CA3936D7}"/>
              </a:ext>
            </a:extLst>
          </p:cNvPr>
          <p:cNvSpPr txBox="1"/>
          <p:nvPr/>
        </p:nvSpPr>
        <p:spPr>
          <a:xfrm>
            <a:off x="1905398" y="4005305"/>
            <a:ext cx="574196" cy="338554"/>
          </a:xfrm>
          <a:prstGeom prst="rect">
            <a:avLst/>
          </a:prstGeom>
          <a:noFill/>
        </p:spPr>
        <p:txBody>
          <a:bodyPr wrap="none" rtlCol="0">
            <a:spAutoFit/>
          </a:bodyPr>
          <a:lstStyle/>
          <a:p>
            <a:r>
              <a:rPr lang="en-US" sz="1600" b="1" dirty="0"/>
              <a:t>AND</a:t>
            </a:r>
          </a:p>
        </p:txBody>
      </p:sp>
      <p:cxnSp>
        <p:nvCxnSpPr>
          <p:cNvPr id="25" name="Straight Arrow Connector 24">
            <a:extLst>
              <a:ext uri="{FF2B5EF4-FFF2-40B4-BE49-F238E27FC236}">
                <a16:creationId xmlns:a16="http://schemas.microsoft.com/office/drawing/2014/main" id="{4F815955-7FB1-4614-8E7C-A7FD852795BD}"/>
              </a:ext>
            </a:extLst>
          </p:cNvPr>
          <p:cNvCxnSpPr>
            <a:cxnSpLocks/>
          </p:cNvCxnSpPr>
          <p:nvPr/>
        </p:nvCxnSpPr>
        <p:spPr>
          <a:xfrm flipH="1">
            <a:off x="2051268" y="3374143"/>
            <a:ext cx="767671" cy="5207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Arrow: Right 22">
            <a:extLst>
              <a:ext uri="{FF2B5EF4-FFF2-40B4-BE49-F238E27FC236}">
                <a16:creationId xmlns:a16="http://schemas.microsoft.com/office/drawing/2014/main" id="{A5B70165-8084-45CC-995C-A1BBA5E462E8}"/>
              </a:ext>
            </a:extLst>
          </p:cNvPr>
          <p:cNvSpPr/>
          <p:nvPr/>
        </p:nvSpPr>
        <p:spPr>
          <a:xfrm rot="5400000">
            <a:off x="344428" y="3141900"/>
            <a:ext cx="952143" cy="574199"/>
          </a:xfrm>
          <a:prstGeom prst="rightArrow">
            <a:avLst>
              <a:gd name="adj1" fmla="val 50000"/>
              <a:gd name="adj2" fmla="val 34762"/>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predict</a:t>
            </a:r>
          </a:p>
        </p:txBody>
      </p:sp>
      <p:sp>
        <p:nvSpPr>
          <p:cNvPr id="24" name="Arrow: Right 23">
            <a:extLst>
              <a:ext uri="{FF2B5EF4-FFF2-40B4-BE49-F238E27FC236}">
                <a16:creationId xmlns:a16="http://schemas.microsoft.com/office/drawing/2014/main" id="{B3424C96-3B79-4DA6-8CA6-18A871ED696D}"/>
              </a:ext>
            </a:extLst>
          </p:cNvPr>
          <p:cNvSpPr/>
          <p:nvPr/>
        </p:nvSpPr>
        <p:spPr>
          <a:xfrm rot="5400000">
            <a:off x="344430" y="4094045"/>
            <a:ext cx="952143" cy="574197"/>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a:t>update</a:t>
            </a:r>
          </a:p>
        </p:txBody>
      </p:sp>
      <p:cxnSp>
        <p:nvCxnSpPr>
          <p:cNvPr id="26" name="Straight Arrow Connector 25">
            <a:extLst>
              <a:ext uri="{FF2B5EF4-FFF2-40B4-BE49-F238E27FC236}">
                <a16:creationId xmlns:a16="http://schemas.microsoft.com/office/drawing/2014/main" id="{855C0DE3-DA9D-450E-BBC3-52F4CAC784D2}"/>
              </a:ext>
            </a:extLst>
          </p:cNvPr>
          <p:cNvCxnSpPr>
            <a:cxnSpLocks/>
          </p:cNvCxnSpPr>
          <p:nvPr/>
        </p:nvCxnSpPr>
        <p:spPr>
          <a:xfrm>
            <a:off x="1905398" y="4047332"/>
            <a:ext cx="0" cy="2965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34028FE9-00A6-4AC3-97AE-1A00AB201CDD}"/>
              </a:ext>
            </a:extLst>
          </p:cNvPr>
          <p:cNvSpPr/>
          <p:nvPr/>
        </p:nvSpPr>
        <p:spPr>
          <a:xfrm>
            <a:off x="5902051" y="3828444"/>
            <a:ext cx="1435100" cy="1295400"/>
          </a:xfrm>
          <a:prstGeom prst="rect">
            <a:avLst/>
          </a:prstGeom>
          <a:solidFill>
            <a:srgbClr val="7030A0">
              <a:alpha val="7059"/>
            </a:srgbClr>
          </a:solidFill>
          <a:ln>
            <a:solidFill>
              <a:srgbClr val="CC0099"/>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Freeform: Shape 7">
            <a:extLst>
              <a:ext uri="{FF2B5EF4-FFF2-40B4-BE49-F238E27FC236}">
                <a16:creationId xmlns:a16="http://schemas.microsoft.com/office/drawing/2014/main" id="{70938F1D-521C-4E44-9B6D-B36E9FF57C3F}"/>
              </a:ext>
            </a:extLst>
          </p:cNvPr>
          <p:cNvSpPr/>
          <p:nvPr/>
        </p:nvSpPr>
        <p:spPr>
          <a:xfrm>
            <a:off x="5359392" y="3281680"/>
            <a:ext cx="508008" cy="782320"/>
          </a:xfrm>
          <a:custGeom>
            <a:avLst/>
            <a:gdLst>
              <a:gd name="connsiteX0" fmla="*/ 497848 w 508008"/>
              <a:gd name="connsiteY0" fmla="*/ 0 h 782320"/>
              <a:gd name="connsiteX1" fmla="*/ 8 w 508008"/>
              <a:gd name="connsiteY1" fmla="*/ 436880 h 782320"/>
              <a:gd name="connsiteX2" fmla="*/ 508008 w 508008"/>
              <a:gd name="connsiteY2" fmla="*/ 782320 h 782320"/>
            </a:gdLst>
            <a:ahLst/>
            <a:cxnLst>
              <a:cxn ang="0">
                <a:pos x="connsiteX0" y="connsiteY0"/>
              </a:cxn>
              <a:cxn ang="0">
                <a:pos x="connsiteX1" y="connsiteY1"/>
              </a:cxn>
              <a:cxn ang="0">
                <a:pos x="connsiteX2" y="connsiteY2"/>
              </a:cxn>
            </a:cxnLst>
            <a:rect l="l" t="t" r="r" b="b"/>
            <a:pathLst>
              <a:path w="508008" h="782320">
                <a:moveTo>
                  <a:pt x="497848" y="0"/>
                </a:moveTo>
                <a:cubicBezTo>
                  <a:pt x="248081" y="153246"/>
                  <a:pt x="-1685" y="306493"/>
                  <a:pt x="8" y="436880"/>
                </a:cubicBezTo>
                <a:cubicBezTo>
                  <a:pt x="1701" y="567267"/>
                  <a:pt x="254854" y="674793"/>
                  <a:pt x="508008" y="782320"/>
                </a:cubicBezTo>
              </a:path>
            </a:pathLst>
          </a:custGeom>
          <a:noFill/>
          <a:ln w="3810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AE9DC47F-17E4-451F-DD7F-3C2A3B35D11C}"/>
              </a:ext>
            </a:extLst>
          </p:cNvPr>
          <p:cNvSpPr/>
          <p:nvPr/>
        </p:nvSpPr>
        <p:spPr>
          <a:xfrm>
            <a:off x="5903682" y="2461210"/>
            <a:ext cx="1435100" cy="12954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774662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FFE7-A78C-4247-B08F-0A96C4294E7B}"/>
              </a:ext>
            </a:extLst>
          </p:cNvPr>
          <p:cNvSpPr>
            <a:spLocks noGrp="1"/>
          </p:cNvSpPr>
          <p:nvPr>
            <p:ph type="title"/>
          </p:nvPr>
        </p:nvSpPr>
        <p:spPr/>
        <p:txBody>
          <a:bodyPr>
            <a:normAutofit/>
          </a:bodyPr>
          <a:lstStyle/>
          <a:p>
            <a:r>
              <a:rPr lang="en-US" sz="4000" dirty="0"/>
              <a:t>Solving Partially Observable Problems</a:t>
            </a:r>
          </a:p>
        </p:txBody>
      </p:sp>
      <p:sp>
        <p:nvSpPr>
          <p:cNvPr id="3" name="Content Placeholder 2">
            <a:extLst>
              <a:ext uri="{FF2B5EF4-FFF2-40B4-BE49-F238E27FC236}">
                <a16:creationId xmlns:a16="http://schemas.microsoft.com/office/drawing/2014/main" id="{21C2560E-8437-4BC5-AFB4-E0AA215AFCE4}"/>
              </a:ext>
            </a:extLst>
          </p:cNvPr>
          <p:cNvSpPr>
            <a:spLocks noGrp="1"/>
          </p:cNvSpPr>
          <p:nvPr>
            <p:ph idx="1"/>
          </p:nvPr>
        </p:nvSpPr>
        <p:spPr/>
        <p:txBody>
          <a:bodyPr/>
          <a:lstStyle/>
          <a:p>
            <a:pPr marL="0" indent="0">
              <a:buNone/>
            </a:pPr>
            <a:r>
              <a:rPr lang="en-US" dirty="0"/>
              <a:t>Use an AND-OR tree to create a conditional plan</a:t>
            </a:r>
          </a:p>
        </p:txBody>
      </p:sp>
      <p:sp>
        <p:nvSpPr>
          <p:cNvPr id="5" name="TextBox 4">
            <a:extLst>
              <a:ext uri="{FF2B5EF4-FFF2-40B4-BE49-F238E27FC236}">
                <a16:creationId xmlns:a16="http://schemas.microsoft.com/office/drawing/2014/main" id="{5329959E-6A33-490F-9B17-1F86A4B4D0F7}"/>
              </a:ext>
            </a:extLst>
          </p:cNvPr>
          <p:cNvSpPr txBox="1"/>
          <p:nvPr/>
        </p:nvSpPr>
        <p:spPr>
          <a:xfrm>
            <a:off x="1295400" y="5334000"/>
            <a:ext cx="6310061" cy="830997"/>
          </a:xfrm>
          <a:prstGeom prst="rect">
            <a:avLst/>
          </a:prstGeom>
          <a:noFill/>
        </p:spPr>
        <p:txBody>
          <a:bodyPr wrap="none" rtlCol="0">
            <a:spAutoFit/>
          </a:bodyPr>
          <a:lstStyle/>
          <a:p>
            <a:r>
              <a:rPr lang="en-US" sz="2400" b="1" dirty="0"/>
              <a:t>Solution</a:t>
            </a:r>
            <a:r>
              <a:rPr lang="en-US" sz="2400" dirty="0"/>
              <a:t>: </a:t>
            </a:r>
            <a:r>
              <a:rPr lang="en-US" sz="2400" i="1" dirty="0"/>
              <a:t>[</a:t>
            </a:r>
            <a:r>
              <a:rPr lang="en-US" sz="2400" b="1" i="1" dirty="0">
                <a:solidFill>
                  <a:srgbClr val="FF0000"/>
                </a:solidFill>
              </a:rPr>
              <a:t>Suck</a:t>
            </a:r>
            <a:r>
              <a:rPr lang="en-US" sz="2400" i="1" dirty="0"/>
              <a:t>, </a:t>
            </a:r>
            <a:r>
              <a:rPr lang="en-US" sz="2400" b="1" i="1" dirty="0">
                <a:solidFill>
                  <a:srgbClr val="FF0000"/>
                </a:solidFill>
              </a:rPr>
              <a:t>Right</a:t>
            </a:r>
            <a:r>
              <a:rPr lang="en-US" sz="2400" i="1" dirty="0"/>
              <a:t>, </a:t>
            </a:r>
            <a:r>
              <a:rPr lang="en-US" sz="2400" b="1" dirty="0"/>
              <a:t>if</a:t>
            </a:r>
            <a:r>
              <a:rPr lang="en-US" sz="2400" i="1" dirty="0"/>
              <a:t> b = {6} </a:t>
            </a:r>
            <a:r>
              <a:rPr lang="en-US" sz="2400" b="1" dirty="0"/>
              <a:t>then</a:t>
            </a:r>
            <a:r>
              <a:rPr lang="en-US" sz="2400" i="1" dirty="0"/>
              <a:t> Suck </a:t>
            </a:r>
            <a:r>
              <a:rPr lang="en-US" sz="2400" b="1" dirty="0"/>
              <a:t>else</a:t>
            </a:r>
            <a:r>
              <a:rPr lang="en-US" sz="2400" i="1" dirty="0"/>
              <a:t> []]</a:t>
            </a:r>
          </a:p>
          <a:p>
            <a:endParaRPr lang="en-US" sz="2400" i="1" dirty="0"/>
          </a:p>
        </p:txBody>
      </p:sp>
      <p:pic>
        <p:nvPicPr>
          <p:cNvPr id="10" name="Picture 9">
            <a:extLst>
              <a:ext uri="{FF2B5EF4-FFF2-40B4-BE49-F238E27FC236}">
                <a16:creationId xmlns:a16="http://schemas.microsoft.com/office/drawing/2014/main" id="{FB3752C0-3A05-43FA-9DC7-1F2C5C311EC3}"/>
              </a:ext>
            </a:extLst>
          </p:cNvPr>
          <p:cNvPicPr>
            <a:picLocks noChangeAspect="1"/>
          </p:cNvPicPr>
          <p:nvPr/>
        </p:nvPicPr>
        <p:blipFill>
          <a:blip r:embed="rId3"/>
          <a:stretch>
            <a:fillRect/>
          </a:stretch>
        </p:blipFill>
        <p:spPr>
          <a:xfrm>
            <a:off x="5880100" y="2514600"/>
            <a:ext cx="3006607" cy="2590800"/>
          </a:xfrm>
          <a:prstGeom prst="rect">
            <a:avLst/>
          </a:prstGeom>
        </p:spPr>
      </p:pic>
      <p:pic>
        <p:nvPicPr>
          <p:cNvPr id="14" name="Picture 13">
            <a:extLst>
              <a:ext uri="{FF2B5EF4-FFF2-40B4-BE49-F238E27FC236}">
                <a16:creationId xmlns:a16="http://schemas.microsoft.com/office/drawing/2014/main" id="{210BA3CC-DF3B-462C-B131-BBECC320AA31}"/>
              </a:ext>
            </a:extLst>
          </p:cNvPr>
          <p:cNvPicPr>
            <a:picLocks noChangeAspect="1"/>
          </p:cNvPicPr>
          <p:nvPr/>
        </p:nvPicPr>
        <p:blipFill>
          <a:blip r:embed="rId4"/>
          <a:stretch>
            <a:fillRect/>
          </a:stretch>
        </p:blipFill>
        <p:spPr>
          <a:xfrm>
            <a:off x="1080477" y="2590800"/>
            <a:ext cx="4634523" cy="2743200"/>
          </a:xfrm>
          <a:prstGeom prst="rect">
            <a:avLst/>
          </a:prstGeom>
        </p:spPr>
      </p:pic>
      <p:sp>
        <p:nvSpPr>
          <p:cNvPr id="15" name="TextBox 14">
            <a:extLst>
              <a:ext uri="{FF2B5EF4-FFF2-40B4-BE49-F238E27FC236}">
                <a16:creationId xmlns:a16="http://schemas.microsoft.com/office/drawing/2014/main" id="{198C50E9-2F8D-4B6F-9AC9-E2B08BA93B50}"/>
              </a:ext>
            </a:extLst>
          </p:cNvPr>
          <p:cNvSpPr txBox="1"/>
          <p:nvPr/>
        </p:nvSpPr>
        <p:spPr>
          <a:xfrm>
            <a:off x="960022" y="3990201"/>
            <a:ext cx="816249" cy="276999"/>
          </a:xfrm>
          <a:prstGeom prst="rect">
            <a:avLst/>
          </a:prstGeom>
          <a:solidFill>
            <a:schemeClr val="bg1"/>
          </a:solidFill>
        </p:spPr>
        <p:txBody>
          <a:bodyPr wrap="square" rtlCol="0">
            <a:spAutoFit/>
          </a:bodyPr>
          <a:lstStyle/>
          <a:p>
            <a:pPr algn="r"/>
            <a:r>
              <a:rPr lang="en-US" sz="1200" i="1" dirty="0"/>
              <a:t>[</a:t>
            </a:r>
            <a:r>
              <a:rPr lang="en-US" sz="1200" i="1" dirty="0" err="1"/>
              <a:t>L,Clean</a:t>
            </a:r>
            <a:r>
              <a:rPr lang="en-US" sz="1200" i="1" dirty="0"/>
              <a:t>]</a:t>
            </a:r>
          </a:p>
        </p:txBody>
      </p:sp>
      <p:sp>
        <p:nvSpPr>
          <p:cNvPr id="16" name="TextBox 15">
            <a:extLst>
              <a:ext uri="{FF2B5EF4-FFF2-40B4-BE49-F238E27FC236}">
                <a16:creationId xmlns:a16="http://schemas.microsoft.com/office/drawing/2014/main" id="{EF0E3352-E3E5-456A-91A5-C40E3D44724A}"/>
              </a:ext>
            </a:extLst>
          </p:cNvPr>
          <p:cNvSpPr txBox="1"/>
          <p:nvPr/>
        </p:nvSpPr>
        <p:spPr>
          <a:xfrm>
            <a:off x="4770022" y="3962400"/>
            <a:ext cx="816249" cy="276999"/>
          </a:xfrm>
          <a:prstGeom prst="rect">
            <a:avLst/>
          </a:prstGeom>
          <a:solidFill>
            <a:schemeClr val="bg1"/>
          </a:solidFill>
        </p:spPr>
        <p:txBody>
          <a:bodyPr wrap="square" rtlCol="0">
            <a:spAutoFit/>
          </a:bodyPr>
          <a:lstStyle/>
          <a:p>
            <a:r>
              <a:rPr lang="en-US" sz="1200" i="1" dirty="0"/>
              <a:t>[</a:t>
            </a:r>
            <a:r>
              <a:rPr lang="en-US" sz="1200" i="1" dirty="0" err="1"/>
              <a:t>R,Clean</a:t>
            </a:r>
            <a:r>
              <a:rPr lang="en-US" sz="1200" i="1" dirty="0"/>
              <a:t>]</a:t>
            </a:r>
          </a:p>
        </p:txBody>
      </p:sp>
      <p:sp>
        <p:nvSpPr>
          <p:cNvPr id="17" name="TextBox 16">
            <a:extLst>
              <a:ext uri="{FF2B5EF4-FFF2-40B4-BE49-F238E27FC236}">
                <a16:creationId xmlns:a16="http://schemas.microsoft.com/office/drawing/2014/main" id="{B817A1E5-6AAD-4F71-99D4-81D1848C87C4}"/>
              </a:ext>
            </a:extLst>
          </p:cNvPr>
          <p:cNvSpPr txBox="1"/>
          <p:nvPr/>
        </p:nvSpPr>
        <p:spPr>
          <a:xfrm>
            <a:off x="3398422" y="3962400"/>
            <a:ext cx="816249" cy="276999"/>
          </a:xfrm>
          <a:prstGeom prst="rect">
            <a:avLst/>
          </a:prstGeom>
          <a:solidFill>
            <a:schemeClr val="bg1"/>
          </a:solidFill>
        </p:spPr>
        <p:txBody>
          <a:bodyPr wrap="square" rtlCol="0">
            <a:spAutoFit/>
          </a:bodyPr>
          <a:lstStyle/>
          <a:p>
            <a:pPr algn="r"/>
            <a:r>
              <a:rPr lang="en-US" sz="1200" i="1" dirty="0"/>
              <a:t>[</a:t>
            </a:r>
            <a:r>
              <a:rPr lang="en-US" sz="1200" i="1" dirty="0" err="1"/>
              <a:t>R,Dirty</a:t>
            </a:r>
            <a:r>
              <a:rPr lang="en-US" sz="1200" i="1" dirty="0"/>
              <a:t>]</a:t>
            </a:r>
          </a:p>
        </p:txBody>
      </p:sp>
      <p:sp>
        <p:nvSpPr>
          <p:cNvPr id="18" name="TextBox 17">
            <a:extLst>
              <a:ext uri="{FF2B5EF4-FFF2-40B4-BE49-F238E27FC236}">
                <a16:creationId xmlns:a16="http://schemas.microsoft.com/office/drawing/2014/main" id="{F3B802B6-7B38-4478-955C-A0AD4CCCB1ED}"/>
              </a:ext>
            </a:extLst>
          </p:cNvPr>
          <p:cNvSpPr txBox="1"/>
          <p:nvPr/>
        </p:nvSpPr>
        <p:spPr>
          <a:xfrm>
            <a:off x="3024475" y="3556378"/>
            <a:ext cx="439544" cy="338554"/>
          </a:xfrm>
          <a:prstGeom prst="rect">
            <a:avLst/>
          </a:prstGeom>
          <a:noFill/>
        </p:spPr>
        <p:txBody>
          <a:bodyPr wrap="none" rtlCol="0">
            <a:spAutoFit/>
          </a:bodyPr>
          <a:lstStyle/>
          <a:p>
            <a:r>
              <a:rPr lang="en-US" sz="1600" b="1" dirty="0"/>
              <a:t>OR</a:t>
            </a:r>
          </a:p>
        </p:txBody>
      </p:sp>
      <p:sp>
        <p:nvSpPr>
          <p:cNvPr id="19" name="TextBox 18">
            <a:extLst>
              <a:ext uri="{FF2B5EF4-FFF2-40B4-BE49-F238E27FC236}">
                <a16:creationId xmlns:a16="http://schemas.microsoft.com/office/drawing/2014/main" id="{036E53C9-F802-4BFC-895E-F5C74A6698E9}"/>
              </a:ext>
            </a:extLst>
          </p:cNvPr>
          <p:cNvSpPr txBox="1"/>
          <p:nvPr/>
        </p:nvSpPr>
        <p:spPr>
          <a:xfrm>
            <a:off x="4205076" y="4137590"/>
            <a:ext cx="574196" cy="338554"/>
          </a:xfrm>
          <a:prstGeom prst="rect">
            <a:avLst/>
          </a:prstGeom>
          <a:noFill/>
        </p:spPr>
        <p:txBody>
          <a:bodyPr wrap="none" rtlCol="0">
            <a:spAutoFit/>
          </a:bodyPr>
          <a:lstStyle/>
          <a:p>
            <a:r>
              <a:rPr lang="en-US" sz="1600" b="1" dirty="0"/>
              <a:t>AND</a:t>
            </a:r>
          </a:p>
        </p:txBody>
      </p:sp>
      <p:sp>
        <p:nvSpPr>
          <p:cNvPr id="20" name="TextBox 19">
            <a:extLst>
              <a:ext uri="{FF2B5EF4-FFF2-40B4-BE49-F238E27FC236}">
                <a16:creationId xmlns:a16="http://schemas.microsoft.com/office/drawing/2014/main" id="{141733CB-74BF-4272-AD61-E7BEF47C213F}"/>
              </a:ext>
            </a:extLst>
          </p:cNvPr>
          <p:cNvSpPr txBox="1"/>
          <p:nvPr/>
        </p:nvSpPr>
        <p:spPr>
          <a:xfrm>
            <a:off x="1905398" y="4005305"/>
            <a:ext cx="574196" cy="338554"/>
          </a:xfrm>
          <a:prstGeom prst="rect">
            <a:avLst/>
          </a:prstGeom>
          <a:noFill/>
        </p:spPr>
        <p:txBody>
          <a:bodyPr wrap="none" rtlCol="0">
            <a:spAutoFit/>
          </a:bodyPr>
          <a:lstStyle/>
          <a:p>
            <a:r>
              <a:rPr lang="en-US" sz="1600" b="1" dirty="0"/>
              <a:t>AND</a:t>
            </a:r>
          </a:p>
        </p:txBody>
      </p:sp>
      <p:cxnSp>
        <p:nvCxnSpPr>
          <p:cNvPr id="23" name="Straight Arrow Connector 22">
            <a:extLst>
              <a:ext uri="{FF2B5EF4-FFF2-40B4-BE49-F238E27FC236}">
                <a16:creationId xmlns:a16="http://schemas.microsoft.com/office/drawing/2014/main" id="{816FF5E7-143A-42D1-9FA8-151E93E09313}"/>
              </a:ext>
            </a:extLst>
          </p:cNvPr>
          <p:cNvCxnSpPr>
            <a:cxnSpLocks/>
          </p:cNvCxnSpPr>
          <p:nvPr/>
        </p:nvCxnSpPr>
        <p:spPr>
          <a:xfrm flipH="1">
            <a:off x="2051268" y="3374143"/>
            <a:ext cx="767671" cy="5207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D8C9737-67E7-425D-972B-48C57C0170C9}"/>
              </a:ext>
            </a:extLst>
          </p:cNvPr>
          <p:cNvCxnSpPr>
            <a:cxnSpLocks/>
          </p:cNvCxnSpPr>
          <p:nvPr/>
        </p:nvCxnSpPr>
        <p:spPr>
          <a:xfrm>
            <a:off x="2058066" y="5185479"/>
            <a:ext cx="363829" cy="17632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0336017-0C2A-4161-A526-AE611AEFDAB8}"/>
              </a:ext>
            </a:extLst>
          </p:cNvPr>
          <p:cNvSpPr txBox="1"/>
          <p:nvPr/>
        </p:nvSpPr>
        <p:spPr>
          <a:xfrm>
            <a:off x="2403301" y="4983985"/>
            <a:ext cx="452376" cy="523220"/>
          </a:xfrm>
          <a:prstGeom prst="rect">
            <a:avLst/>
          </a:prstGeom>
          <a:noFill/>
        </p:spPr>
        <p:txBody>
          <a:bodyPr wrap="square" rtlCol="0">
            <a:spAutoFit/>
          </a:bodyPr>
          <a:lstStyle/>
          <a:p>
            <a:r>
              <a:rPr lang="en-US" sz="2800" dirty="0">
                <a:solidFill>
                  <a:srgbClr val="FF0000"/>
                </a:solidFill>
              </a:rPr>
              <a:t>…</a:t>
            </a:r>
          </a:p>
        </p:txBody>
      </p:sp>
      <p:sp>
        <p:nvSpPr>
          <p:cNvPr id="25" name="Arrow: Right 24">
            <a:extLst>
              <a:ext uri="{FF2B5EF4-FFF2-40B4-BE49-F238E27FC236}">
                <a16:creationId xmlns:a16="http://schemas.microsoft.com/office/drawing/2014/main" id="{2A119A13-3D41-4D24-A7D5-3F0136DC3262}"/>
              </a:ext>
            </a:extLst>
          </p:cNvPr>
          <p:cNvSpPr/>
          <p:nvPr/>
        </p:nvSpPr>
        <p:spPr>
          <a:xfrm rot="5400000">
            <a:off x="344428" y="3141900"/>
            <a:ext cx="952143" cy="574199"/>
          </a:xfrm>
          <a:prstGeom prst="rightArrow">
            <a:avLst>
              <a:gd name="adj1" fmla="val 50000"/>
              <a:gd name="adj2" fmla="val 34762"/>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predict</a:t>
            </a:r>
          </a:p>
        </p:txBody>
      </p:sp>
      <p:sp>
        <p:nvSpPr>
          <p:cNvPr id="27" name="Arrow: Right 26">
            <a:extLst>
              <a:ext uri="{FF2B5EF4-FFF2-40B4-BE49-F238E27FC236}">
                <a16:creationId xmlns:a16="http://schemas.microsoft.com/office/drawing/2014/main" id="{C529368C-6BCD-47A8-BB03-7562F7FE1476}"/>
              </a:ext>
            </a:extLst>
          </p:cNvPr>
          <p:cNvSpPr/>
          <p:nvPr/>
        </p:nvSpPr>
        <p:spPr>
          <a:xfrm rot="5400000">
            <a:off x="344430" y="4075173"/>
            <a:ext cx="952143" cy="574197"/>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a:t>update</a:t>
            </a:r>
          </a:p>
        </p:txBody>
      </p:sp>
      <p:sp>
        <p:nvSpPr>
          <p:cNvPr id="30" name="Arrow: Right 29">
            <a:extLst>
              <a:ext uri="{FF2B5EF4-FFF2-40B4-BE49-F238E27FC236}">
                <a16:creationId xmlns:a16="http://schemas.microsoft.com/office/drawing/2014/main" id="{29AEC175-6312-451C-9905-F3901DB442AB}"/>
              </a:ext>
            </a:extLst>
          </p:cNvPr>
          <p:cNvSpPr/>
          <p:nvPr/>
        </p:nvSpPr>
        <p:spPr>
          <a:xfrm rot="5400000">
            <a:off x="573027" y="4799429"/>
            <a:ext cx="494943" cy="574199"/>
          </a:xfrm>
          <a:prstGeom prst="rightArrow">
            <a:avLst>
              <a:gd name="adj1" fmla="val 50000"/>
              <a:gd name="adj2" fmla="val 34762"/>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sz="1600" dirty="0"/>
          </a:p>
        </p:txBody>
      </p:sp>
      <p:cxnSp>
        <p:nvCxnSpPr>
          <p:cNvPr id="32" name="Straight Arrow Connector 31">
            <a:extLst>
              <a:ext uri="{FF2B5EF4-FFF2-40B4-BE49-F238E27FC236}">
                <a16:creationId xmlns:a16="http://schemas.microsoft.com/office/drawing/2014/main" id="{3A8C7E8D-E398-408C-8857-86213B2775B7}"/>
              </a:ext>
            </a:extLst>
          </p:cNvPr>
          <p:cNvCxnSpPr>
            <a:cxnSpLocks/>
          </p:cNvCxnSpPr>
          <p:nvPr/>
        </p:nvCxnSpPr>
        <p:spPr>
          <a:xfrm>
            <a:off x="1905398" y="4047332"/>
            <a:ext cx="0" cy="2965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D04EB97-5F3C-42F9-883A-ACA4348026A2}"/>
              </a:ext>
            </a:extLst>
          </p:cNvPr>
          <p:cNvSpPr/>
          <p:nvPr/>
        </p:nvSpPr>
        <p:spPr>
          <a:xfrm>
            <a:off x="7383403" y="3786189"/>
            <a:ext cx="1435100" cy="1295400"/>
          </a:xfrm>
          <a:prstGeom prst="rect">
            <a:avLst/>
          </a:prstGeom>
          <a:solidFill>
            <a:srgbClr val="7030A0">
              <a:alpha val="7059"/>
            </a:srgbClr>
          </a:solidFill>
          <a:ln>
            <a:solidFill>
              <a:srgbClr val="CC0099"/>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1B9DE769-C8D0-4F47-A04F-A3B89F3F1B38}"/>
              </a:ext>
            </a:extLst>
          </p:cNvPr>
          <p:cNvCxnSpPr>
            <a:cxnSpLocks/>
          </p:cNvCxnSpPr>
          <p:nvPr/>
        </p:nvCxnSpPr>
        <p:spPr>
          <a:xfrm>
            <a:off x="7277688" y="4419600"/>
            <a:ext cx="34231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715650C-50B5-5825-C52F-2F7A1AE34F91}"/>
              </a:ext>
            </a:extLst>
          </p:cNvPr>
          <p:cNvSpPr/>
          <p:nvPr/>
        </p:nvSpPr>
        <p:spPr>
          <a:xfrm>
            <a:off x="5902051" y="3791269"/>
            <a:ext cx="1435100" cy="12954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30257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FFE7-A78C-4247-B08F-0A96C4294E7B}"/>
              </a:ext>
            </a:extLst>
          </p:cNvPr>
          <p:cNvSpPr>
            <a:spLocks noGrp="1"/>
          </p:cNvSpPr>
          <p:nvPr>
            <p:ph type="title"/>
          </p:nvPr>
        </p:nvSpPr>
        <p:spPr/>
        <p:txBody>
          <a:bodyPr>
            <a:normAutofit/>
          </a:bodyPr>
          <a:lstStyle/>
          <a:p>
            <a:r>
              <a:rPr lang="en-US" sz="4000" dirty="0"/>
              <a:t>Solving Partially Observable Problems</a:t>
            </a:r>
          </a:p>
        </p:txBody>
      </p:sp>
      <p:sp>
        <p:nvSpPr>
          <p:cNvPr id="3" name="Content Placeholder 2">
            <a:extLst>
              <a:ext uri="{FF2B5EF4-FFF2-40B4-BE49-F238E27FC236}">
                <a16:creationId xmlns:a16="http://schemas.microsoft.com/office/drawing/2014/main" id="{21C2560E-8437-4BC5-AFB4-E0AA215AFCE4}"/>
              </a:ext>
            </a:extLst>
          </p:cNvPr>
          <p:cNvSpPr>
            <a:spLocks noGrp="1"/>
          </p:cNvSpPr>
          <p:nvPr>
            <p:ph idx="1"/>
          </p:nvPr>
        </p:nvSpPr>
        <p:spPr/>
        <p:txBody>
          <a:bodyPr/>
          <a:lstStyle/>
          <a:p>
            <a:pPr marL="0" indent="0">
              <a:buNone/>
            </a:pPr>
            <a:r>
              <a:rPr lang="en-US" dirty="0"/>
              <a:t>Use an AND-OR tree to create a conditional plan</a:t>
            </a:r>
          </a:p>
        </p:txBody>
      </p:sp>
      <p:sp>
        <p:nvSpPr>
          <p:cNvPr id="5" name="TextBox 4">
            <a:extLst>
              <a:ext uri="{FF2B5EF4-FFF2-40B4-BE49-F238E27FC236}">
                <a16:creationId xmlns:a16="http://schemas.microsoft.com/office/drawing/2014/main" id="{5329959E-6A33-490F-9B17-1F86A4B4D0F7}"/>
              </a:ext>
            </a:extLst>
          </p:cNvPr>
          <p:cNvSpPr txBox="1"/>
          <p:nvPr/>
        </p:nvSpPr>
        <p:spPr>
          <a:xfrm>
            <a:off x="1295400" y="5334000"/>
            <a:ext cx="6361357" cy="461665"/>
          </a:xfrm>
          <a:prstGeom prst="rect">
            <a:avLst/>
          </a:prstGeom>
          <a:noFill/>
        </p:spPr>
        <p:txBody>
          <a:bodyPr wrap="none" rtlCol="0">
            <a:spAutoFit/>
          </a:bodyPr>
          <a:lstStyle/>
          <a:p>
            <a:r>
              <a:rPr lang="en-US" sz="2400" b="1" dirty="0"/>
              <a:t>Solution</a:t>
            </a:r>
            <a:r>
              <a:rPr lang="en-US" sz="2400" dirty="0"/>
              <a:t>: </a:t>
            </a:r>
            <a:r>
              <a:rPr lang="en-US" sz="2400" i="1" dirty="0"/>
              <a:t>[</a:t>
            </a:r>
            <a:r>
              <a:rPr lang="en-US" sz="2400" b="1" i="1" dirty="0">
                <a:solidFill>
                  <a:srgbClr val="FF0000"/>
                </a:solidFill>
              </a:rPr>
              <a:t>Suck, Right, </a:t>
            </a:r>
            <a:r>
              <a:rPr lang="en-US" sz="2400" b="1" dirty="0">
                <a:solidFill>
                  <a:srgbClr val="FF0000"/>
                </a:solidFill>
              </a:rPr>
              <a:t>if</a:t>
            </a:r>
            <a:r>
              <a:rPr lang="en-US" sz="2400" b="1" i="1" dirty="0">
                <a:solidFill>
                  <a:srgbClr val="FF0000"/>
                </a:solidFill>
              </a:rPr>
              <a:t> b = {6} </a:t>
            </a:r>
            <a:r>
              <a:rPr lang="en-US" sz="2400" b="1" dirty="0">
                <a:solidFill>
                  <a:srgbClr val="FF0000"/>
                </a:solidFill>
              </a:rPr>
              <a:t>then</a:t>
            </a:r>
            <a:r>
              <a:rPr lang="en-US" sz="2400" b="1" i="1" dirty="0">
                <a:solidFill>
                  <a:srgbClr val="FF0000"/>
                </a:solidFill>
              </a:rPr>
              <a:t> Suck </a:t>
            </a:r>
            <a:r>
              <a:rPr lang="en-US" sz="2400" b="1" dirty="0">
                <a:solidFill>
                  <a:srgbClr val="FF0000"/>
                </a:solidFill>
              </a:rPr>
              <a:t>else</a:t>
            </a:r>
            <a:r>
              <a:rPr lang="en-US" sz="2400" b="1" i="1" dirty="0">
                <a:solidFill>
                  <a:srgbClr val="FF0000"/>
                </a:solidFill>
              </a:rPr>
              <a:t> []</a:t>
            </a:r>
            <a:r>
              <a:rPr lang="en-US" sz="2400" i="1" dirty="0"/>
              <a:t>]</a:t>
            </a:r>
          </a:p>
        </p:txBody>
      </p:sp>
      <p:pic>
        <p:nvPicPr>
          <p:cNvPr id="10" name="Picture 9">
            <a:extLst>
              <a:ext uri="{FF2B5EF4-FFF2-40B4-BE49-F238E27FC236}">
                <a16:creationId xmlns:a16="http://schemas.microsoft.com/office/drawing/2014/main" id="{FB3752C0-3A05-43FA-9DC7-1F2C5C311EC3}"/>
              </a:ext>
            </a:extLst>
          </p:cNvPr>
          <p:cNvPicPr>
            <a:picLocks noChangeAspect="1"/>
          </p:cNvPicPr>
          <p:nvPr/>
        </p:nvPicPr>
        <p:blipFill>
          <a:blip r:embed="rId2"/>
          <a:stretch>
            <a:fillRect/>
          </a:stretch>
        </p:blipFill>
        <p:spPr>
          <a:xfrm>
            <a:off x="5880100" y="2514600"/>
            <a:ext cx="3006607" cy="2590800"/>
          </a:xfrm>
          <a:prstGeom prst="rect">
            <a:avLst/>
          </a:prstGeom>
        </p:spPr>
      </p:pic>
      <p:sp>
        <p:nvSpPr>
          <p:cNvPr id="13" name="Rectangle 12">
            <a:extLst>
              <a:ext uri="{FF2B5EF4-FFF2-40B4-BE49-F238E27FC236}">
                <a16:creationId xmlns:a16="http://schemas.microsoft.com/office/drawing/2014/main" id="{B4941423-AB1C-4666-9F27-F29FFFADFD5A}"/>
              </a:ext>
            </a:extLst>
          </p:cNvPr>
          <p:cNvSpPr/>
          <p:nvPr/>
        </p:nvSpPr>
        <p:spPr>
          <a:xfrm>
            <a:off x="7419498" y="4433888"/>
            <a:ext cx="1435100" cy="671511"/>
          </a:xfrm>
          <a:prstGeom prst="rect">
            <a:avLst/>
          </a:prstGeom>
          <a:solidFill>
            <a:srgbClr val="7030A0">
              <a:alpha val="7843"/>
            </a:srgbClr>
          </a:solidFill>
          <a:ln>
            <a:solidFill>
              <a:srgbClr val="CC0099"/>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14" name="Picture 13">
            <a:extLst>
              <a:ext uri="{FF2B5EF4-FFF2-40B4-BE49-F238E27FC236}">
                <a16:creationId xmlns:a16="http://schemas.microsoft.com/office/drawing/2014/main" id="{73002904-EC0A-42E1-8B4E-3165D9A349B9}"/>
              </a:ext>
            </a:extLst>
          </p:cNvPr>
          <p:cNvPicPr>
            <a:picLocks noChangeAspect="1"/>
          </p:cNvPicPr>
          <p:nvPr/>
        </p:nvPicPr>
        <p:blipFill>
          <a:blip r:embed="rId3"/>
          <a:stretch>
            <a:fillRect/>
          </a:stretch>
        </p:blipFill>
        <p:spPr>
          <a:xfrm>
            <a:off x="1080477" y="2590800"/>
            <a:ext cx="4634523" cy="2743200"/>
          </a:xfrm>
          <a:prstGeom prst="rect">
            <a:avLst/>
          </a:prstGeom>
        </p:spPr>
      </p:pic>
      <p:sp>
        <p:nvSpPr>
          <p:cNvPr id="15" name="TextBox 14">
            <a:extLst>
              <a:ext uri="{FF2B5EF4-FFF2-40B4-BE49-F238E27FC236}">
                <a16:creationId xmlns:a16="http://schemas.microsoft.com/office/drawing/2014/main" id="{D8C82DCC-B37A-4B84-8659-8C6CCFE0E65D}"/>
              </a:ext>
            </a:extLst>
          </p:cNvPr>
          <p:cNvSpPr txBox="1"/>
          <p:nvPr/>
        </p:nvSpPr>
        <p:spPr>
          <a:xfrm>
            <a:off x="960022" y="3990201"/>
            <a:ext cx="816249" cy="276999"/>
          </a:xfrm>
          <a:prstGeom prst="rect">
            <a:avLst/>
          </a:prstGeom>
          <a:solidFill>
            <a:schemeClr val="bg1"/>
          </a:solidFill>
        </p:spPr>
        <p:txBody>
          <a:bodyPr wrap="square" rtlCol="0">
            <a:spAutoFit/>
          </a:bodyPr>
          <a:lstStyle/>
          <a:p>
            <a:pPr algn="r"/>
            <a:r>
              <a:rPr lang="en-US" sz="1200" i="1" dirty="0"/>
              <a:t>[</a:t>
            </a:r>
            <a:r>
              <a:rPr lang="en-US" sz="1200" i="1" dirty="0" err="1"/>
              <a:t>L,Clean</a:t>
            </a:r>
            <a:r>
              <a:rPr lang="en-US" sz="1200" i="1" dirty="0"/>
              <a:t>]</a:t>
            </a:r>
          </a:p>
        </p:txBody>
      </p:sp>
      <p:sp>
        <p:nvSpPr>
          <p:cNvPr id="16" name="TextBox 15">
            <a:extLst>
              <a:ext uri="{FF2B5EF4-FFF2-40B4-BE49-F238E27FC236}">
                <a16:creationId xmlns:a16="http://schemas.microsoft.com/office/drawing/2014/main" id="{C0D77DE8-AA0D-4A55-A357-D6E2295F823A}"/>
              </a:ext>
            </a:extLst>
          </p:cNvPr>
          <p:cNvSpPr txBox="1"/>
          <p:nvPr/>
        </p:nvSpPr>
        <p:spPr>
          <a:xfrm>
            <a:off x="4770022" y="3962400"/>
            <a:ext cx="816249" cy="276999"/>
          </a:xfrm>
          <a:prstGeom prst="rect">
            <a:avLst/>
          </a:prstGeom>
          <a:solidFill>
            <a:schemeClr val="bg1"/>
          </a:solidFill>
        </p:spPr>
        <p:txBody>
          <a:bodyPr wrap="square" rtlCol="0">
            <a:spAutoFit/>
          </a:bodyPr>
          <a:lstStyle/>
          <a:p>
            <a:r>
              <a:rPr lang="en-US" sz="1200" i="1" dirty="0"/>
              <a:t>[</a:t>
            </a:r>
            <a:r>
              <a:rPr lang="en-US" sz="1200" i="1" dirty="0" err="1"/>
              <a:t>R,Clean</a:t>
            </a:r>
            <a:r>
              <a:rPr lang="en-US" sz="1200" i="1" dirty="0"/>
              <a:t>]</a:t>
            </a:r>
          </a:p>
        </p:txBody>
      </p:sp>
      <p:sp>
        <p:nvSpPr>
          <p:cNvPr id="17" name="TextBox 16">
            <a:extLst>
              <a:ext uri="{FF2B5EF4-FFF2-40B4-BE49-F238E27FC236}">
                <a16:creationId xmlns:a16="http://schemas.microsoft.com/office/drawing/2014/main" id="{7107D780-4884-4BE8-9596-2CF831F32987}"/>
              </a:ext>
            </a:extLst>
          </p:cNvPr>
          <p:cNvSpPr txBox="1"/>
          <p:nvPr/>
        </p:nvSpPr>
        <p:spPr>
          <a:xfrm>
            <a:off x="3398422" y="3962400"/>
            <a:ext cx="816249" cy="276999"/>
          </a:xfrm>
          <a:prstGeom prst="rect">
            <a:avLst/>
          </a:prstGeom>
          <a:solidFill>
            <a:schemeClr val="bg1"/>
          </a:solidFill>
        </p:spPr>
        <p:txBody>
          <a:bodyPr wrap="square" rtlCol="0">
            <a:spAutoFit/>
          </a:bodyPr>
          <a:lstStyle/>
          <a:p>
            <a:pPr algn="r"/>
            <a:r>
              <a:rPr lang="en-US" sz="1200" i="1" dirty="0"/>
              <a:t>[</a:t>
            </a:r>
            <a:r>
              <a:rPr lang="en-US" sz="1200" i="1" dirty="0" err="1"/>
              <a:t>R,Dirty</a:t>
            </a:r>
            <a:r>
              <a:rPr lang="en-US" sz="1200" i="1" dirty="0"/>
              <a:t>]</a:t>
            </a:r>
          </a:p>
        </p:txBody>
      </p:sp>
      <p:sp>
        <p:nvSpPr>
          <p:cNvPr id="18" name="TextBox 17">
            <a:extLst>
              <a:ext uri="{FF2B5EF4-FFF2-40B4-BE49-F238E27FC236}">
                <a16:creationId xmlns:a16="http://schemas.microsoft.com/office/drawing/2014/main" id="{D5BDC666-59F2-4DA5-87B7-311CEDA56EBE}"/>
              </a:ext>
            </a:extLst>
          </p:cNvPr>
          <p:cNvSpPr txBox="1"/>
          <p:nvPr/>
        </p:nvSpPr>
        <p:spPr>
          <a:xfrm>
            <a:off x="3024475" y="3556378"/>
            <a:ext cx="439544" cy="338554"/>
          </a:xfrm>
          <a:prstGeom prst="rect">
            <a:avLst/>
          </a:prstGeom>
          <a:noFill/>
        </p:spPr>
        <p:txBody>
          <a:bodyPr wrap="none" rtlCol="0">
            <a:spAutoFit/>
          </a:bodyPr>
          <a:lstStyle/>
          <a:p>
            <a:r>
              <a:rPr lang="en-US" sz="1600" b="1" dirty="0"/>
              <a:t>OR</a:t>
            </a:r>
          </a:p>
        </p:txBody>
      </p:sp>
      <p:sp>
        <p:nvSpPr>
          <p:cNvPr id="19" name="TextBox 18">
            <a:extLst>
              <a:ext uri="{FF2B5EF4-FFF2-40B4-BE49-F238E27FC236}">
                <a16:creationId xmlns:a16="http://schemas.microsoft.com/office/drawing/2014/main" id="{7BEE92C8-0BF8-4674-AAD0-F33352146E4D}"/>
              </a:ext>
            </a:extLst>
          </p:cNvPr>
          <p:cNvSpPr txBox="1"/>
          <p:nvPr/>
        </p:nvSpPr>
        <p:spPr>
          <a:xfrm>
            <a:off x="4205076" y="4137590"/>
            <a:ext cx="574196" cy="338554"/>
          </a:xfrm>
          <a:prstGeom prst="rect">
            <a:avLst/>
          </a:prstGeom>
          <a:noFill/>
        </p:spPr>
        <p:txBody>
          <a:bodyPr wrap="none" rtlCol="0">
            <a:spAutoFit/>
          </a:bodyPr>
          <a:lstStyle/>
          <a:p>
            <a:r>
              <a:rPr lang="en-US" sz="1600" b="1" dirty="0"/>
              <a:t>AND</a:t>
            </a:r>
          </a:p>
        </p:txBody>
      </p:sp>
      <p:sp>
        <p:nvSpPr>
          <p:cNvPr id="20" name="TextBox 19">
            <a:extLst>
              <a:ext uri="{FF2B5EF4-FFF2-40B4-BE49-F238E27FC236}">
                <a16:creationId xmlns:a16="http://schemas.microsoft.com/office/drawing/2014/main" id="{7D728E31-62E6-45E8-8BFA-F5445BDB536C}"/>
              </a:ext>
            </a:extLst>
          </p:cNvPr>
          <p:cNvSpPr txBox="1"/>
          <p:nvPr/>
        </p:nvSpPr>
        <p:spPr>
          <a:xfrm>
            <a:off x="1905398" y="4005305"/>
            <a:ext cx="574196" cy="338554"/>
          </a:xfrm>
          <a:prstGeom prst="rect">
            <a:avLst/>
          </a:prstGeom>
          <a:noFill/>
        </p:spPr>
        <p:txBody>
          <a:bodyPr wrap="none" rtlCol="0">
            <a:spAutoFit/>
          </a:bodyPr>
          <a:lstStyle/>
          <a:p>
            <a:r>
              <a:rPr lang="en-US" sz="1600" b="1" dirty="0"/>
              <a:t>AND</a:t>
            </a:r>
          </a:p>
        </p:txBody>
      </p:sp>
      <p:cxnSp>
        <p:nvCxnSpPr>
          <p:cNvPr id="23" name="Straight Arrow Connector 22">
            <a:extLst>
              <a:ext uri="{FF2B5EF4-FFF2-40B4-BE49-F238E27FC236}">
                <a16:creationId xmlns:a16="http://schemas.microsoft.com/office/drawing/2014/main" id="{ABCAB613-601B-47FB-89A3-6A8A55BC2354}"/>
              </a:ext>
            </a:extLst>
          </p:cNvPr>
          <p:cNvCxnSpPr>
            <a:cxnSpLocks/>
          </p:cNvCxnSpPr>
          <p:nvPr/>
        </p:nvCxnSpPr>
        <p:spPr>
          <a:xfrm flipH="1">
            <a:off x="2051268" y="3374143"/>
            <a:ext cx="767671" cy="5207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3220BD2-8063-4F23-8315-7099A3631478}"/>
              </a:ext>
            </a:extLst>
          </p:cNvPr>
          <p:cNvCxnSpPr>
            <a:cxnSpLocks/>
          </p:cNvCxnSpPr>
          <p:nvPr/>
        </p:nvCxnSpPr>
        <p:spPr>
          <a:xfrm>
            <a:off x="2058066" y="5185479"/>
            <a:ext cx="363829" cy="17632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8CEA8FB-1F00-4A4B-9CF1-CAE2E8DEB8D8}"/>
              </a:ext>
            </a:extLst>
          </p:cNvPr>
          <p:cNvSpPr txBox="1"/>
          <p:nvPr/>
        </p:nvSpPr>
        <p:spPr>
          <a:xfrm>
            <a:off x="2403301" y="4983985"/>
            <a:ext cx="452376" cy="523220"/>
          </a:xfrm>
          <a:prstGeom prst="rect">
            <a:avLst/>
          </a:prstGeom>
          <a:noFill/>
        </p:spPr>
        <p:txBody>
          <a:bodyPr wrap="square" rtlCol="0">
            <a:spAutoFit/>
          </a:bodyPr>
          <a:lstStyle/>
          <a:p>
            <a:r>
              <a:rPr lang="en-US" sz="2800" dirty="0">
                <a:solidFill>
                  <a:srgbClr val="FF0000"/>
                </a:solidFill>
              </a:rPr>
              <a:t>…</a:t>
            </a:r>
          </a:p>
        </p:txBody>
      </p:sp>
      <p:sp>
        <p:nvSpPr>
          <p:cNvPr id="26" name="Arrow: Right 25">
            <a:extLst>
              <a:ext uri="{FF2B5EF4-FFF2-40B4-BE49-F238E27FC236}">
                <a16:creationId xmlns:a16="http://schemas.microsoft.com/office/drawing/2014/main" id="{2FDB1899-3349-4CEC-A9C1-CD174D03A15C}"/>
              </a:ext>
            </a:extLst>
          </p:cNvPr>
          <p:cNvSpPr/>
          <p:nvPr/>
        </p:nvSpPr>
        <p:spPr>
          <a:xfrm rot="5400000">
            <a:off x="344428" y="3141900"/>
            <a:ext cx="952143" cy="574199"/>
          </a:xfrm>
          <a:prstGeom prst="rightArrow">
            <a:avLst>
              <a:gd name="adj1" fmla="val 50000"/>
              <a:gd name="adj2" fmla="val 34762"/>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predict</a:t>
            </a:r>
          </a:p>
        </p:txBody>
      </p:sp>
      <p:sp>
        <p:nvSpPr>
          <p:cNvPr id="27" name="Arrow: Right 26">
            <a:extLst>
              <a:ext uri="{FF2B5EF4-FFF2-40B4-BE49-F238E27FC236}">
                <a16:creationId xmlns:a16="http://schemas.microsoft.com/office/drawing/2014/main" id="{A13F12A0-22C3-4F15-B2F1-FD7A58CA0D20}"/>
              </a:ext>
            </a:extLst>
          </p:cNvPr>
          <p:cNvSpPr/>
          <p:nvPr/>
        </p:nvSpPr>
        <p:spPr>
          <a:xfrm rot="5400000">
            <a:off x="344430" y="4094045"/>
            <a:ext cx="952143" cy="574197"/>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a:t>update</a:t>
            </a:r>
          </a:p>
        </p:txBody>
      </p:sp>
      <p:sp>
        <p:nvSpPr>
          <p:cNvPr id="28" name="Arrow: Right 27">
            <a:extLst>
              <a:ext uri="{FF2B5EF4-FFF2-40B4-BE49-F238E27FC236}">
                <a16:creationId xmlns:a16="http://schemas.microsoft.com/office/drawing/2014/main" id="{8EEEAC75-7EF8-4397-8826-531143CCD5F7}"/>
              </a:ext>
            </a:extLst>
          </p:cNvPr>
          <p:cNvSpPr/>
          <p:nvPr/>
        </p:nvSpPr>
        <p:spPr>
          <a:xfrm rot="5400000">
            <a:off x="573027" y="4799429"/>
            <a:ext cx="494943" cy="574199"/>
          </a:xfrm>
          <a:prstGeom prst="rightArrow">
            <a:avLst>
              <a:gd name="adj1" fmla="val 50000"/>
              <a:gd name="adj2" fmla="val 34762"/>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sz="1600" dirty="0"/>
          </a:p>
        </p:txBody>
      </p:sp>
      <p:sp>
        <p:nvSpPr>
          <p:cNvPr id="29" name="Arrow: Right 28">
            <a:extLst>
              <a:ext uri="{FF2B5EF4-FFF2-40B4-BE49-F238E27FC236}">
                <a16:creationId xmlns:a16="http://schemas.microsoft.com/office/drawing/2014/main" id="{1F2D30DD-23D1-4256-A4BB-A81C76C82106}"/>
              </a:ext>
            </a:extLst>
          </p:cNvPr>
          <p:cNvSpPr/>
          <p:nvPr/>
        </p:nvSpPr>
        <p:spPr>
          <a:xfrm rot="5400000">
            <a:off x="573026" y="5294373"/>
            <a:ext cx="494943" cy="574197"/>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sz="1600" dirty="0"/>
          </a:p>
        </p:txBody>
      </p:sp>
      <p:cxnSp>
        <p:nvCxnSpPr>
          <p:cNvPr id="32" name="Straight Arrow Connector 31">
            <a:extLst>
              <a:ext uri="{FF2B5EF4-FFF2-40B4-BE49-F238E27FC236}">
                <a16:creationId xmlns:a16="http://schemas.microsoft.com/office/drawing/2014/main" id="{B6D2093E-389B-45D2-9E5D-C37B6563918B}"/>
              </a:ext>
            </a:extLst>
          </p:cNvPr>
          <p:cNvCxnSpPr>
            <a:cxnSpLocks/>
          </p:cNvCxnSpPr>
          <p:nvPr/>
        </p:nvCxnSpPr>
        <p:spPr>
          <a:xfrm>
            <a:off x="1905398" y="4047332"/>
            <a:ext cx="0" cy="2965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ADF414CE-F252-4E1F-ACD7-2665E3AC2AF7}"/>
              </a:ext>
            </a:extLst>
          </p:cNvPr>
          <p:cNvCxnSpPr>
            <a:cxnSpLocks/>
          </p:cNvCxnSpPr>
          <p:nvPr/>
        </p:nvCxnSpPr>
        <p:spPr>
          <a:xfrm>
            <a:off x="7353888" y="4343400"/>
            <a:ext cx="266112" cy="2286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B235B935-1D94-87C9-4866-183BC71B1008}"/>
              </a:ext>
            </a:extLst>
          </p:cNvPr>
          <p:cNvSpPr/>
          <p:nvPr/>
        </p:nvSpPr>
        <p:spPr>
          <a:xfrm>
            <a:off x="7383403" y="3786189"/>
            <a:ext cx="1503304" cy="139929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Speech Bubble: Rectangle with Corners Rounded 5">
            <a:extLst>
              <a:ext uri="{FF2B5EF4-FFF2-40B4-BE49-F238E27FC236}">
                <a16:creationId xmlns:a16="http://schemas.microsoft.com/office/drawing/2014/main" id="{BC356F30-650F-0E4D-DEE3-0B2E66CB86FE}"/>
              </a:ext>
            </a:extLst>
          </p:cNvPr>
          <p:cNvSpPr/>
          <p:nvPr/>
        </p:nvSpPr>
        <p:spPr>
          <a:xfrm>
            <a:off x="4812159" y="6026087"/>
            <a:ext cx="2607339" cy="731313"/>
          </a:xfrm>
          <a:prstGeom prst="wedgeRoundRectCallout">
            <a:avLst>
              <a:gd name="adj1" fmla="val -43252"/>
              <a:gd name="adj2" fmla="val -83375"/>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b = {6} is the result of the update with o = [r, Dirty]</a:t>
            </a:r>
          </a:p>
        </p:txBody>
      </p:sp>
    </p:spTree>
    <p:extLst>
      <p:ext uri="{BB962C8B-B14F-4D97-AF65-F5344CB8AC3E}">
        <p14:creationId xmlns:p14="http://schemas.microsoft.com/office/powerpoint/2010/main" val="2260378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5314950" cy="1325563"/>
          </a:xfrm>
        </p:spPr>
        <p:txBody>
          <a:bodyPr>
            <a:normAutofit fontScale="90000"/>
          </a:bodyPr>
          <a:lstStyle/>
          <a:p>
            <a:r>
              <a:rPr lang="en-US" sz="4000" b="1" dirty="0"/>
              <a:t>Remember</a:t>
            </a:r>
            <a:r>
              <a:rPr lang="en-US" sz="4000" dirty="0"/>
              <a:t>: Solving search problems under Certainty</a:t>
            </a:r>
          </a:p>
        </p:txBody>
      </p:sp>
      <mc:AlternateContent xmlns:mc="http://schemas.openxmlformats.org/markup-compatibility/2006" xmlns:a14="http://schemas.microsoft.com/office/drawing/2010/main">
        <mc:Choice Requires="a14">
          <p:graphicFrame>
            <p:nvGraphicFramePr>
              <p:cNvPr id="8" name="Content Placeholder 7">
                <a:extLst>
                  <a:ext uri="{FF2B5EF4-FFF2-40B4-BE49-F238E27FC236}">
                    <a16:creationId xmlns:a16="http://schemas.microsoft.com/office/drawing/2014/main" id="{1A6D5AF7-114F-4BD9-9A5D-050071A97E56}"/>
                  </a:ext>
                </a:extLst>
              </p:cNvPr>
              <p:cNvGraphicFramePr>
                <a:graphicFrameLocks noGrp="1"/>
              </p:cNvGraphicFramePr>
              <p:nvPr>
                <p:ph idx="1"/>
                <p:extLst>
                  <p:ext uri="{D42A27DB-BD31-4B8C-83A1-F6EECF244321}">
                    <p14:modId xmlns:p14="http://schemas.microsoft.com/office/powerpoint/2010/main" val="2376162097"/>
                  </p:ext>
                </p:extLst>
              </p:nvPr>
            </p:nvGraphicFramePr>
            <p:xfrm>
              <a:off x="663372" y="2094108"/>
              <a:ext cx="2298505" cy="2971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8" name="Content Placeholder 7">
                <a:extLst>
                  <a:ext uri="{FF2B5EF4-FFF2-40B4-BE49-F238E27FC236}">
                    <a16:creationId xmlns:a16="http://schemas.microsoft.com/office/drawing/2014/main" id="{1A6D5AF7-114F-4BD9-9A5D-050071A97E56}"/>
                  </a:ext>
                </a:extLst>
              </p:cNvPr>
              <p:cNvGraphicFramePr>
                <a:graphicFrameLocks noGrp="1"/>
              </p:cNvGraphicFramePr>
              <p:nvPr>
                <p:ph idx="1"/>
                <p:extLst>
                  <p:ext uri="{D42A27DB-BD31-4B8C-83A1-F6EECF244321}">
                    <p14:modId xmlns:p14="http://schemas.microsoft.com/office/powerpoint/2010/main" val="2376162097"/>
                  </p:ext>
                </p:extLst>
              </p:nvPr>
            </p:nvGraphicFramePr>
            <p:xfrm>
              <a:off x="663372" y="2094108"/>
              <a:ext cx="2298505" cy="29718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p:grpSp>
        <p:nvGrpSpPr>
          <p:cNvPr id="5" name="Group 4">
            <a:extLst>
              <a:ext uri="{FF2B5EF4-FFF2-40B4-BE49-F238E27FC236}">
                <a16:creationId xmlns:a16="http://schemas.microsoft.com/office/drawing/2014/main" id="{902D6D70-DCCC-08B6-E7FE-A405E8EFB174}"/>
              </a:ext>
            </a:extLst>
          </p:cNvPr>
          <p:cNvGrpSpPr/>
          <p:nvPr/>
        </p:nvGrpSpPr>
        <p:grpSpPr>
          <a:xfrm>
            <a:off x="3250565" y="2032313"/>
            <a:ext cx="5700655" cy="3722200"/>
            <a:chOff x="3276600" y="1660604"/>
            <a:chExt cx="5700655" cy="3722200"/>
          </a:xfrm>
        </p:grpSpPr>
        <p:pic>
          <p:nvPicPr>
            <p:cNvPr id="6" name="Picture 6">
              <a:extLst>
                <a:ext uri="{FF2B5EF4-FFF2-40B4-BE49-F238E27FC236}">
                  <a16:creationId xmlns:a16="http://schemas.microsoft.com/office/drawing/2014/main" id="{D4175709-7E24-4889-BB5C-3F5FE1A911FA}"/>
                </a:ext>
              </a:extLst>
            </p:cNvPr>
            <p:cNvPicPr>
              <a:picLocks noChangeAspect="1" noChangeArrowheads="1"/>
            </p:cNvPicPr>
            <p:nvPr/>
          </p:nvPicPr>
          <p:blipFill>
            <a:blip r:embed="rId12" cstate="print"/>
            <a:srcRect/>
            <a:stretch>
              <a:fillRect/>
            </a:stretch>
          </p:blipFill>
          <p:spPr bwMode="auto">
            <a:xfrm>
              <a:off x="3276600" y="2667000"/>
              <a:ext cx="5700655" cy="2715804"/>
            </a:xfrm>
            <a:prstGeom prst="rect">
              <a:avLst/>
            </a:prstGeom>
            <a:noFill/>
            <a:ln w="9525">
              <a:noFill/>
              <a:miter lim="800000"/>
              <a:headEnd/>
              <a:tailEnd/>
            </a:ln>
          </p:spPr>
        </p:pic>
        <p:cxnSp>
          <p:nvCxnSpPr>
            <p:cNvPr id="10" name="Straight Arrow Connector 9">
              <a:extLst>
                <a:ext uri="{FF2B5EF4-FFF2-40B4-BE49-F238E27FC236}">
                  <a16:creationId xmlns:a16="http://schemas.microsoft.com/office/drawing/2014/main" id="{60BFCA0D-F803-47D3-BFF3-549E7B288DC8}"/>
                </a:ext>
              </a:extLst>
            </p:cNvPr>
            <p:cNvCxnSpPr/>
            <p:nvPr/>
          </p:nvCxnSpPr>
          <p:spPr>
            <a:xfrm flipH="1">
              <a:off x="3810000" y="3112809"/>
              <a:ext cx="1676400" cy="631566"/>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FD2844A0-0C70-41CD-A70E-CE2ABC45F44C}"/>
                </a:ext>
              </a:extLst>
            </p:cNvPr>
            <p:cNvCxnSpPr/>
            <p:nvPr/>
          </p:nvCxnSpPr>
          <p:spPr>
            <a:xfrm>
              <a:off x="4343400" y="3853658"/>
              <a:ext cx="609600" cy="0"/>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812997ED-3FB6-43AF-B3BC-17BD86472D1E}"/>
                </a:ext>
              </a:extLst>
            </p:cNvPr>
            <p:cNvCxnSpPr/>
            <p:nvPr/>
          </p:nvCxnSpPr>
          <p:spPr>
            <a:xfrm>
              <a:off x="5219700" y="4024902"/>
              <a:ext cx="1638300" cy="633873"/>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D66FCBEC-A505-4959-BF00-0EC0DA8BC809}"/>
                </a:ext>
              </a:extLst>
            </p:cNvPr>
            <p:cNvSpPr txBox="1"/>
            <p:nvPr/>
          </p:nvSpPr>
          <p:spPr>
            <a:xfrm>
              <a:off x="3568036" y="4620804"/>
              <a:ext cx="1240917" cy="369332"/>
            </a:xfrm>
            <a:prstGeom prst="rect">
              <a:avLst/>
            </a:prstGeom>
            <a:noFill/>
          </p:spPr>
          <p:txBody>
            <a:bodyPr wrap="none" rtlCol="0">
              <a:spAutoFit/>
            </a:bodyPr>
            <a:lstStyle/>
            <a:p>
              <a:r>
                <a:rPr lang="en-US" b="1" dirty="0">
                  <a:solidFill>
                    <a:schemeClr val="accent2">
                      <a:lumMod val="50000"/>
                    </a:schemeClr>
                  </a:solidFill>
                </a:rPr>
                <a:t>Goal states</a:t>
              </a:r>
            </a:p>
          </p:txBody>
        </p:sp>
        <p:sp>
          <p:nvSpPr>
            <p:cNvPr id="16" name="TextBox 15">
              <a:extLst>
                <a:ext uri="{FF2B5EF4-FFF2-40B4-BE49-F238E27FC236}">
                  <a16:creationId xmlns:a16="http://schemas.microsoft.com/office/drawing/2014/main" id="{75524F9B-6A07-4069-9BA7-639648444157}"/>
                </a:ext>
              </a:extLst>
            </p:cNvPr>
            <p:cNvSpPr txBox="1"/>
            <p:nvPr/>
          </p:nvSpPr>
          <p:spPr>
            <a:xfrm>
              <a:off x="4940087" y="2311410"/>
              <a:ext cx="1255344" cy="369332"/>
            </a:xfrm>
            <a:prstGeom prst="rect">
              <a:avLst/>
            </a:prstGeom>
            <a:noFill/>
          </p:spPr>
          <p:txBody>
            <a:bodyPr wrap="none" rtlCol="0">
              <a:spAutoFit/>
            </a:bodyPr>
            <a:lstStyle/>
            <a:p>
              <a:r>
                <a:rPr lang="en-US" b="1" dirty="0">
                  <a:solidFill>
                    <a:schemeClr val="accent2">
                      <a:lumMod val="50000"/>
                    </a:schemeClr>
                  </a:solidFill>
                </a:rPr>
                <a:t>Initial state</a:t>
              </a:r>
            </a:p>
          </p:txBody>
        </p:sp>
        <p:sp>
          <p:nvSpPr>
            <p:cNvPr id="17" name="Rectangle 16">
              <a:extLst>
                <a:ext uri="{FF2B5EF4-FFF2-40B4-BE49-F238E27FC236}">
                  <a16:creationId xmlns:a16="http://schemas.microsoft.com/office/drawing/2014/main" id="{0A3F790A-73EE-4E53-B55A-5BE346E6B01C}"/>
                </a:ext>
              </a:extLst>
            </p:cNvPr>
            <p:cNvSpPr/>
            <p:nvPr/>
          </p:nvSpPr>
          <p:spPr>
            <a:xfrm>
              <a:off x="5029202" y="2705239"/>
              <a:ext cx="990598" cy="505736"/>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8" name="Rectangle 17">
              <a:extLst>
                <a:ext uri="{FF2B5EF4-FFF2-40B4-BE49-F238E27FC236}">
                  <a16:creationId xmlns:a16="http://schemas.microsoft.com/office/drawing/2014/main" id="{0B78AC21-C75B-4C15-AC11-ABD2538E14C3}"/>
                </a:ext>
              </a:extLst>
            </p:cNvPr>
            <p:cNvSpPr/>
            <p:nvPr/>
          </p:nvSpPr>
          <p:spPr>
            <a:xfrm>
              <a:off x="5029200" y="4534039"/>
              <a:ext cx="2133600" cy="505736"/>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3" name="TextBox 2">
              <a:extLst>
                <a:ext uri="{FF2B5EF4-FFF2-40B4-BE49-F238E27FC236}">
                  <a16:creationId xmlns:a16="http://schemas.microsoft.com/office/drawing/2014/main" id="{C7D860EE-A5CB-47C5-B487-2A94B255A892}"/>
                </a:ext>
              </a:extLst>
            </p:cNvPr>
            <p:cNvSpPr txBox="1"/>
            <p:nvPr/>
          </p:nvSpPr>
          <p:spPr>
            <a:xfrm>
              <a:off x="3568036" y="1660604"/>
              <a:ext cx="4436439" cy="615553"/>
            </a:xfrm>
            <a:prstGeom prst="rect">
              <a:avLst/>
            </a:prstGeom>
            <a:noFill/>
          </p:spPr>
          <p:txBody>
            <a:bodyPr wrap="square" rtlCol="0">
              <a:spAutoFit/>
            </a:bodyPr>
            <a:lstStyle/>
            <a:p>
              <a:pPr algn="ctr"/>
              <a:r>
                <a:rPr lang="en-US" b="1" dirty="0"/>
                <a:t>State space: </a:t>
              </a:r>
              <a:r>
                <a:rPr lang="en-US" sz="1600" dirty="0"/>
                <a:t>A state completely describes the environment and agent</a:t>
              </a:r>
              <a:endParaRPr lang="en-US" dirty="0"/>
            </a:p>
          </p:txBody>
        </p:sp>
      </p:grpSp>
      <p:pic>
        <p:nvPicPr>
          <p:cNvPr id="4" name="Picture 4" descr="vacuum2-environment">
            <a:extLst>
              <a:ext uri="{FF2B5EF4-FFF2-40B4-BE49-F238E27FC236}">
                <a16:creationId xmlns:a16="http://schemas.microsoft.com/office/drawing/2014/main" id="{D350F3D5-C3F6-F587-CA59-4D92F40D6A3B}"/>
              </a:ext>
            </a:extLst>
          </p:cNvPr>
          <p:cNvPicPr>
            <a:picLocks noChangeAspect="1" noChangeArrowheads="1"/>
          </p:cNvPicPr>
          <p:nvPr/>
        </p:nvPicPr>
        <p:blipFill>
          <a:blip r:embed="rId13" cstate="print"/>
          <a:srcRect/>
          <a:stretch>
            <a:fillRect/>
          </a:stretch>
        </p:blipFill>
        <p:spPr bwMode="auto">
          <a:xfrm>
            <a:off x="6076950" y="365126"/>
            <a:ext cx="2438400" cy="1247554"/>
          </a:xfrm>
          <a:prstGeom prst="rect">
            <a:avLst/>
          </a:prstGeom>
          <a:noFill/>
        </p:spPr>
      </p:pic>
      <p:sp>
        <p:nvSpPr>
          <p:cNvPr id="13" name="TextBox 12">
            <a:extLst>
              <a:ext uri="{FF2B5EF4-FFF2-40B4-BE49-F238E27FC236}">
                <a16:creationId xmlns:a16="http://schemas.microsoft.com/office/drawing/2014/main" id="{7C8B7C9B-1FD9-F6BD-15C6-1A4732C48A7E}"/>
              </a:ext>
            </a:extLst>
          </p:cNvPr>
          <p:cNvSpPr txBox="1"/>
          <p:nvPr/>
        </p:nvSpPr>
        <p:spPr>
          <a:xfrm>
            <a:off x="489780" y="6018129"/>
            <a:ext cx="8077200" cy="646331"/>
          </a:xfrm>
          <a:prstGeom prst="rect">
            <a:avLst/>
          </a:prstGeom>
          <a:noFill/>
        </p:spPr>
        <p:txBody>
          <a:bodyPr wrap="square" rtlCol="0">
            <a:spAutoFit/>
          </a:bodyPr>
          <a:lstStyle/>
          <a:p>
            <a:pPr algn="ctr"/>
            <a:r>
              <a:rPr lang="en-US" b="1" dirty="0"/>
              <a:t>Solution</a:t>
            </a:r>
            <a:r>
              <a:rPr lang="en-US" dirty="0"/>
              <a:t> of the planning phase is a </a:t>
            </a:r>
            <a:r>
              <a:rPr lang="en-US" b="1" dirty="0">
                <a:solidFill>
                  <a:srgbClr val="FF0000"/>
                </a:solidFill>
              </a:rPr>
              <a:t>sequence of actions </a:t>
            </a:r>
            <a:r>
              <a:rPr lang="en-US" dirty="0"/>
              <a:t>also called a </a:t>
            </a:r>
            <a:r>
              <a:rPr lang="en-US" b="1" dirty="0">
                <a:solidFill>
                  <a:srgbClr val="FF0000"/>
                </a:solidFill>
              </a:rPr>
              <a:t>plan </a:t>
            </a:r>
            <a:r>
              <a:rPr lang="en-US" dirty="0"/>
              <a:t>that can be blindly followed: </a:t>
            </a:r>
            <a:r>
              <a:rPr lang="en-US" b="1" dirty="0"/>
              <a:t>[Suck, Right, Suck]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89E0B-9553-41BC-905E-02092AA597D9}"/>
              </a:ext>
            </a:extLst>
          </p:cNvPr>
          <p:cNvSpPr>
            <a:spLocks noGrp="1"/>
          </p:cNvSpPr>
          <p:nvPr>
            <p:ph type="title"/>
          </p:nvPr>
        </p:nvSpPr>
        <p:spPr>
          <a:xfrm>
            <a:off x="628650" y="365126"/>
            <a:ext cx="5314950" cy="1325563"/>
          </a:xfrm>
        </p:spPr>
        <p:txBody>
          <a:bodyPr>
            <a:noAutofit/>
          </a:bodyPr>
          <a:lstStyle/>
          <a:p>
            <a:r>
              <a:rPr lang="en-US" sz="3600" dirty="0"/>
              <a:t>State Estimation and </a:t>
            </a:r>
            <a:br>
              <a:rPr lang="en-US" sz="3600" dirty="0"/>
            </a:br>
            <a:r>
              <a:rPr lang="en-US" sz="3600" dirty="0"/>
              <a:t>Approximate Belief States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0905D55-479C-478C-93E1-43A247B9C574}"/>
                  </a:ext>
                </a:extLst>
              </p:cNvPr>
              <p:cNvSpPr>
                <a:spLocks noGrp="1"/>
              </p:cNvSpPr>
              <p:nvPr>
                <p:ph idx="1"/>
              </p:nvPr>
            </p:nvSpPr>
            <p:spPr>
              <a:xfrm>
                <a:off x="633730" y="1929922"/>
                <a:ext cx="7886700" cy="4470877"/>
              </a:xfrm>
            </p:spPr>
            <p:txBody>
              <a:bodyPr>
                <a:normAutofit fontScale="62500" lnSpcReduction="20000"/>
              </a:bodyPr>
              <a:lstStyle/>
              <a:p>
                <a:r>
                  <a:rPr lang="en-US" dirty="0"/>
                  <a:t>Agents choose an </a:t>
                </a:r>
                <a:r>
                  <a:rPr lang="en-US" b="1" dirty="0"/>
                  <a:t>action</a:t>
                </a:r>
                <a:r>
                  <a:rPr lang="en-US" dirty="0"/>
                  <a:t> and then receive an </a:t>
                </a:r>
                <a:r>
                  <a:rPr lang="en-US" b="1" dirty="0"/>
                  <a:t>observation</a:t>
                </a:r>
                <a:r>
                  <a:rPr lang="en-US" dirty="0"/>
                  <a:t> from the environment.</a:t>
                </a:r>
              </a:p>
              <a:p>
                <a:r>
                  <a:rPr lang="en-US" dirty="0"/>
                  <a:t>The agent keep track of its belief state using the following update:</a:t>
                </a:r>
              </a:p>
              <a:p>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𝑏</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𝑈𝑝𝑑𝑎𝑡𝑒</m:t>
                      </m:r>
                      <m:d>
                        <m:dPr>
                          <m:ctrlPr>
                            <a:rPr lang="en-US" b="0" i="1" smtClean="0">
                              <a:latin typeface="Cambria Math" panose="02040503050406030204" pitchFamily="18" charset="0"/>
                            </a:rPr>
                          </m:ctrlPr>
                        </m:dPr>
                        <m:e>
                          <m:r>
                            <a:rPr lang="en-US" b="0" i="1" smtClean="0">
                              <a:latin typeface="Cambria Math" panose="02040503050406030204" pitchFamily="18" charset="0"/>
                            </a:rPr>
                            <m:t>𝑃𝑟𝑒𝑑𝑖𝑐𝑡</m:t>
                          </m:r>
                          <m:d>
                            <m:dPr>
                              <m:ctrlPr>
                                <a:rPr lang="en-US" b="0" i="1" smtClean="0">
                                  <a:latin typeface="Cambria Math" panose="02040503050406030204" pitchFamily="18" charset="0"/>
                                </a:rPr>
                              </m:ctrlPr>
                            </m:dPr>
                            <m:e>
                              <m:r>
                                <a:rPr lang="en-US" b="0" i="1" smtClean="0">
                                  <a:latin typeface="Cambria Math" panose="02040503050406030204" pitchFamily="18" charset="0"/>
                                </a:rPr>
                                <m:t>𝑏</m:t>
                              </m:r>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m:t>
                          </m:r>
                          <m:r>
                            <a:rPr lang="en-US" b="0" i="1" smtClean="0">
                              <a:latin typeface="Cambria Math" panose="02040503050406030204" pitchFamily="18" charset="0"/>
                            </a:rPr>
                            <m:t>𝑜</m:t>
                          </m:r>
                        </m:e>
                      </m:d>
                    </m:oMath>
                  </m:oMathPara>
                </a14:m>
                <a:endParaRPr lang="en-US" b="0" dirty="0"/>
              </a:p>
              <a:p>
                <a:pPr marL="0" indent="0">
                  <a:buNone/>
                </a:pPr>
                <a:endParaRPr lang="en-US" dirty="0"/>
              </a:p>
              <a:p>
                <a:r>
                  <a:rPr lang="en-US" dirty="0"/>
                  <a:t>This process is often called</a:t>
                </a:r>
              </a:p>
              <a:p>
                <a:pPr lvl="1"/>
                <a:r>
                  <a:rPr lang="en-US" sz="2900" b="1" dirty="0"/>
                  <a:t>monitoring</a:t>
                </a:r>
                <a:r>
                  <a:rPr lang="en-US" sz="2900" dirty="0"/>
                  <a:t>,</a:t>
                </a:r>
              </a:p>
              <a:p>
                <a:pPr lvl="1"/>
                <a:r>
                  <a:rPr lang="en-US" sz="2900" b="1" dirty="0"/>
                  <a:t>filtering</a:t>
                </a:r>
                <a:r>
                  <a:rPr lang="en-US" sz="2900" dirty="0"/>
                  <a:t>, or</a:t>
                </a:r>
              </a:p>
              <a:p>
                <a:pPr lvl="1"/>
                <a:r>
                  <a:rPr lang="en-US" sz="2900" b="1" dirty="0"/>
                  <a:t>state estimation</a:t>
                </a:r>
                <a:r>
                  <a:rPr lang="en-US" sz="2900" dirty="0"/>
                  <a:t>.</a:t>
                </a:r>
              </a:p>
              <a:p>
                <a:pPr lvl="1"/>
                <a:endParaRPr lang="en-US" dirty="0"/>
              </a:p>
              <a:p>
                <a:pPr>
                  <a:lnSpc>
                    <a:spcPct val="120000"/>
                  </a:lnSpc>
                </a:pPr>
                <a:r>
                  <a:rPr lang="en-US" dirty="0"/>
                  <a:t>The agent needs to be able to update its belief state following observations in </a:t>
                </a:r>
                <a:r>
                  <a:rPr lang="en-US" b="1" dirty="0"/>
                  <a:t>real time</a:t>
                </a:r>
                <a:r>
                  <a:rPr lang="en-US" dirty="0"/>
                  <a:t>! For many practical application, there is only time to compute an </a:t>
                </a:r>
                <a:r>
                  <a:rPr lang="en-US" b="1" dirty="0"/>
                  <a:t>approximate belief state! </a:t>
                </a:r>
                <a:r>
                  <a:rPr lang="en-US" dirty="0"/>
                  <a:t>These approximate methods are used in control theory and reinforcement learning.</a:t>
                </a:r>
                <a:endParaRPr lang="en-US" b="1" dirty="0"/>
              </a:p>
            </p:txBody>
          </p:sp>
        </mc:Choice>
        <mc:Fallback xmlns="">
          <p:sp>
            <p:nvSpPr>
              <p:cNvPr id="3" name="Content Placeholder 2">
                <a:extLst>
                  <a:ext uri="{FF2B5EF4-FFF2-40B4-BE49-F238E27FC236}">
                    <a16:creationId xmlns:a16="http://schemas.microsoft.com/office/drawing/2014/main" id="{E0905D55-479C-478C-93E1-43A247B9C574}"/>
                  </a:ext>
                </a:extLst>
              </p:cNvPr>
              <p:cNvSpPr>
                <a:spLocks noGrp="1" noRot="1" noChangeAspect="1" noMove="1" noResize="1" noEditPoints="1" noAdjustHandles="1" noChangeArrowheads="1" noChangeShapeType="1" noTextEdit="1"/>
              </p:cNvSpPr>
              <p:nvPr>
                <p:ph idx="1"/>
              </p:nvPr>
            </p:nvSpPr>
            <p:spPr>
              <a:xfrm>
                <a:off x="633730" y="1929922"/>
                <a:ext cx="7886700" cy="4470877"/>
              </a:xfrm>
              <a:blipFill>
                <a:blip r:embed="rId2"/>
                <a:stretch>
                  <a:fillRect l="-541" t="-2319"/>
                </a:stretch>
              </a:blipFill>
            </p:spPr>
            <p:txBody>
              <a:bodyPr/>
              <a:lstStyle/>
              <a:p>
                <a:r>
                  <a:rPr lang="en-US">
                    <a:noFill/>
                  </a:rPr>
                  <a:t> </a:t>
                </a:r>
              </a:p>
            </p:txBody>
          </p:sp>
        </mc:Fallback>
      </mc:AlternateContent>
      <p:grpSp>
        <p:nvGrpSpPr>
          <p:cNvPr id="4" name="Group 3">
            <a:extLst>
              <a:ext uri="{FF2B5EF4-FFF2-40B4-BE49-F238E27FC236}">
                <a16:creationId xmlns:a16="http://schemas.microsoft.com/office/drawing/2014/main" id="{1C911548-95D1-AAB9-8418-52BB9C9FB662}"/>
              </a:ext>
            </a:extLst>
          </p:cNvPr>
          <p:cNvGrpSpPr/>
          <p:nvPr/>
        </p:nvGrpSpPr>
        <p:grpSpPr>
          <a:xfrm>
            <a:off x="6248400" y="105570"/>
            <a:ext cx="2743200" cy="1844674"/>
            <a:chOff x="6019800" y="365126"/>
            <a:chExt cx="2743200" cy="1844674"/>
          </a:xfrm>
        </p:grpSpPr>
        <mc:AlternateContent xmlns:mc="http://schemas.openxmlformats.org/markup-compatibility/2006" xmlns:a14="http://schemas.microsoft.com/office/drawing/2010/main">
          <mc:Choice Requires="a14">
            <p:graphicFrame>
              <p:nvGraphicFramePr>
                <p:cNvPr id="5" name="Diagram 4">
                  <a:extLst>
                    <a:ext uri="{FF2B5EF4-FFF2-40B4-BE49-F238E27FC236}">
                      <a16:creationId xmlns:a16="http://schemas.microsoft.com/office/drawing/2014/main" id="{72094049-CCF2-EDE7-6495-32777D797408}"/>
                    </a:ext>
                  </a:extLst>
                </p:cNvPr>
                <p:cNvGraphicFramePr/>
                <p:nvPr>
                  <p:extLst>
                    <p:ext uri="{D42A27DB-BD31-4B8C-83A1-F6EECF244321}">
                      <p14:modId xmlns:p14="http://schemas.microsoft.com/office/powerpoint/2010/main" val="662060062"/>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5" name="Diagram 4">
                  <a:extLst>
                    <a:ext uri="{FF2B5EF4-FFF2-40B4-BE49-F238E27FC236}">
                      <a16:creationId xmlns:a16="http://schemas.microsoft.com/office/drawing/2014/main" id="{72094049-CCF2-EDE7-6495-32777D797408}"/>
                    </a:ext>
                  </a:extLst>
                </p:cNvPr>
                <p:cNvGraphicFramePr/>
                <p:nvPr>
                  <p:extLst>
                    <p:ext uri="{D42A27DB-BD31-4B8C-83A1-F6EECF244321}">
                      <p14:modId xmlns:p14="http://schemas.microsoft.com/office/powerpoint/2010/main" val="662060062"/>
                    </p:ext>
                  </p:extLst>
                </p:nvPr>
              </p:nvGraphicFramePr>
              <p:xfrm>
                <a:off x="6019800" y="365126"/>
                <a:ext cx="2743200" cy="184467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C8DD8125-3192-0391-DCBE-EF7449DE8D7C}"/>
                    </a:ext>
                  </a:extLst>
                </p:cNvPr>
                <p:cNvSpPr/>
                <p:nvPr/>
              </p:nvSpPr>
              <p:spPr>
                <a:xfrm>
                  <a:off x="7137452" y="995075"/>
                  <a:ext cx="507896"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i="1" dirty="0">
                            <a:latin typeface="Cambria Math" panose="02040503050406030204" pitchFamily="18" charset="0"/>
                          </a:rPr>
                          <m:t>𝑏</m:t>
                        </m:r>
                      </m:oMath>
                    </m:oMathPara>
                  </a14:m>
                  <a:endParaRPr lang="en-US" sz="3200" dirty="0"/>
                </a:p>
              </p:txBody>
            </p:sp>
          </mc:Choice>
          <mc:Fallback xmlns="">
            <p:sp>
              <p:nvSpPr>
                <p:cNvPr id="5" name="Rectangle 4">
                  <a:extLst>
                    <a:ext uri="{FF2B5EF4-FFF2-40B4-BE49-F238E27FC236}">
                      <a16:creationId xmlns:a16="http://schemas.microsoft.com/office/drawing/2014/main" id="{202CEAB6-241A-4FEC-A061-87C5B44C0466}"/>
                    </a:ext>
                  </a:extLst>
                </p:cNvPr>
                <p:cNvSpPr>
                  <a:spLocks noRot="1" noChangeAspect="1" noMove="1" noResize="1" noEditPoints="1" noAdjustHandles="1" noChangeArrowheads="1" noChangeShapeType="1" noTextEdit="1"/>
                </p:cNvSpPr>
                <p:nvPr/>
              </p:nvSpPr>
              <p:spPr>
                <a:xfrm>
                  <a:off x="7137452" y="995075"/>
                  <a:ext cx="507896" cy="584775"/>
                </a:xfrm>
                <a:prstGeom prst="rect">
                  <a:avLst/>
                </a:prstGeom>
                <a:blipFill>
                  <a:blip r:embed="rId12"/>
                  <a:stretch>
                    <a:fillRect/>
                  </a:stretch>
                </a:blipFill>
              </p:spPr>
              <p:txBody>
                <a:bodyPr/>
                <a:lstStyle/>
                <a:p>
                  <a:r>
                    <a:rPr lang="en-US">
                      <a:noFill/>
                    </a:rPr>
                    <a:t> </a:t>
                  </a:r>
                </a:p>
              </p:txBody>
            </p:sp>
          </mc:Fallback>
        </mc:AlternateContent>
      </p:grpSp>
    </p:spTree>
    <p:extLst>
      <p:ext uri="{BB962C8B-B14F-4D97-AF65-F5344CB8AC3E}">
        <p14:creationId xmlns:p14="http://schemas.microsoft.com/office/powerpoint/2010/main" val="3047108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2">
            <a:extLst>
              <a:ext uri="{FF2B5EF4-FFF2-40B4-BE49-F238E27FC236}">
                <a16:creationId xmlns:a16="http://schemas.microsoft.com/office/drawing/2014/main" id="{35F0E358-1E49-4920-80D8-C3D138708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6" name="Rectangle 14">
            <a:extLst>
              <a:ext uri="{FF2B5EF4-FFF2-40B4-BE49-F238E27FC236}">
                <a16:creationId xmlns:a16="http://schemas.microsoft.com/office/drawing/2014/main" id="{E2D2362D-7010-4036-B9CA-03DFC8EB3B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16">
            <a:extLst>
              <a:ext uri="{FF2B5EF4-FFF2-40B4-BE49-F238E27FC236}">
                <a16:creationId xmlns:a16="http://schemas.microsoft.com/office/drawing/2014/main" id="{DC85BF5E-2BD6-4E5B-8EA3-420B45BB03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5542359" y="0"/>
            <a:ext cx="3601641" cy="6858000"/>
          </a:xfrm>
          <a:custGeom>
            <a:avLst/>
            <a:gdLst>
              <a:gd name="connsiteX0" fmla="*/ 0 w 4802188"/>
              <a:gd name="connsiteY0" fmla="*/ 0 h 6858000"/>
              <a:gd name="connsiteX1" fmla="*/ 4802188 w 4802188"/>
              <a:gd name="connsiteY1" fmla="*/ 0 h 6858000"/>
              <a:gd name="connsiteX2" fmla="*/ 4802188 w 4802188"/>
              <a:gd name="connsiteY2" fmla="*/ 6858000 h 6858000"/>
              <a:gd name="connsiteX3" fmla="*/ 0 w 4802188"/>
              <a:gd name="connsiteY3" fmla="*/ 6858000 h 6858000"/>
              <a:gd name="connsiteX4" fmla="*/ 4763 w 4802188"/>
              <a:gd name="connsiteY4" fmla="*/ 6791325 h 6858000"/>
              <a:gd name="connsiteX5" fmla="*/ 12700 w 4802188"/>
              <a:gd name="connsiteY5" fmla="*/ 6735762 h 6858000"/>
              <a:gd name="connsiteX6" fmla="*/ 22225 w 4802188"/>
              <a:gd name="connsiteY6" fmla="*/ 6683375 h 6858000"/>
              <a:gd name="connsiteX7" fmla="*/ 38100 w 4802188"/>
              <a:gd name="connsiteY7" fmla="*/ 6640512 h 6858000"/>
              <a:gd name="connsiteX8" fmla="*/ 53975 w 4802188"/>
              <a:gd name="connsiteY8" fmla="*/ 6597650 h 6858000"/>
              <a:gd name="connsiteX9" fmla="*/ 73025 w 4802188"/>
              <a:gd name="connsiteY9" fmla="*/ 6561137 h 6858000"/>
              <a:gd name="connsiteX10" fmla="*/ 92075 w 4802188"/>
              <a:gd name="connsiteY10" fmla="*/ 6523037 h 6858000"/>
              <a:gd name="connsiteX11" fmla="*/ 109538 w 4802188"/>
              <a:gd name="connsiteY11" fmla="*/ 6488112 h 6858000"/>
              <a:gd name="connsiteX12" fmla="*/ 127000 w 4802188"/>
              <a:gd name="connsiteY12" fmla="*/ 6448425 h 6858000"/>
              <a:gd name="connsiteX13" fmla="*/ 142875 w 4802188"/>
              <a:gd name="connsiteY13" fmla="*/ 6407150 h 6858000"/>
              <a:gd name="connsiteX14" fmla="*/ 157163 w 4802188"/>
              <a:gd name="connsiteY14" fmla="*/ 6361112 h 6858000"/>
              <a:gd name="connsiteX15" fmla="*/ 168275 w 4802188"/>
              <a:gd name="connsiteY15" fmla="*/ 6311900 h 6858000"/>
              <a:gd name="connsiteX16" fmla="*/ 176213 w 4802188"/>
              <a:gd name="connsiteY16" fmla="*/ 6251575 h 6858000"/>
              <a:gd name="connsiteX17" fmla="*/ 179388 w 4802188"/>
              <a:gd name="connsiteY17" fmla="*/ 6183312 h 6858000"/>
              <a:gd name="connsiteX18" fmla="*/ 176213 w 4802188"/>
              <a:gd name="connsiteY18" fmla="*/ 6113462 h 6858000"/>
              <a:gd name="connsiteX19" fmla="*/ 168275 w 4802188"/>
              <a:gd name="connsiteY19" fmla="*/ 6056312 h 6858000"/>
              <a:gd name="connsiteX20" fmla="*/ 157163 w 4802188"/>
              <a:gd name="connsiteY20" fmla="*/ 6003925 h 6858000"/>
              <a:gd name="connsiteX21" fmla="*/ 142875 w 4802188"/>
              <a:gd name="connsiteY21" fmla="*/ 5956300 h 6858000"/>
              <a:gd name="connsiteX22" fmla="*/ 127000 w 4802188"/>
              <a:gd name="connsiteY22" fmla="*/ 5915025 h 6858000"/>
              <a:gd name="connsiteX23" fmla="*/ 107950 w 4802188"/>
              <a:gd name="connsiteY23" fmla="*/ 5876925 h 6858000"/>
              <a:gd name="connsiteX24" fmla="*/ 88900 w 4802188"/>
              <a:gd name="connsiteY24" fmla="*/ 5840412 h 6858000"/>
              <a:gd name="connsiteX25" fmla="*/ 69850 w 4802188"/>
              <a:gd name="connsiteY25" fmla="*/ 5802312 h 6858000"/>
              <a:gd name="connsiteX26" fmla="*/ 52388 w 4802188"/>
              <a:gd name="connsiteY26" fmla="*/ 5762625 h 6858000"/>
              <a:gd name="connsiteX27" fmla="*/ 34925 w 4802188"/>
              <a:gd name="connsiteY27" fmla="*/ 5721350 h 6858000"/>
              <a:gd name="connsiteX28" fmla="*/ 20638 w 4802188"/>
              <a:gd name="connsiteY28" fmla="*/ 5675312 h 6858000"/>
              <a:gd name="connsiteX29" fmla="*/ 11113 w 4802188"/>
              <a:gd name="connsiteY29" fmla="*/ 5622925 h 6858000"/>
              <a:gd name="connsiteX30" fmla="*/ 1588 w 4802188"/>
              <a:gd name="connsiteY30" fmla="*/ 5562600 h 6858000"/>
              <a:gd name="connsiteX31" fmla="*/ 0 w 4802188"/>
              <a:gd name="connsiteY31" fmla="*/ 5494337 h 6858000"/>
              <a:gd name="connsiteX32" fmla="*/ 1588 w 4802188"/>
              <a:gd name="connsiteY32" fmla="*/ 5426075 h 6858000"/>
              <a:gd name="connsiteX33" fmla="*/ 11113 w 4802188"/>
              <a:gd name="connsiteY33" fmla="*/ 5365750 h 6858000"/>
              <a:gd name="connsiteX34" fmla="*/ 20638 w 4802188"/>
              <a:gd name="connsiteY34" fmla="*/ 5313362 h 6858000"/>
              <a:gd name="connsiteX35" fmla="*/ 34925 w 4802188"/>
              <a:gd name="connsiteY35" fmla="*/ 5268912 h 6858000"/>
              <a:gd name="connsiteX36" fmla="*/ 52388 w 4802188"/>
              <a:gd name="connsiteY36" fmla="*/ 5226050 h 6858000"/>
              <a:gd name="connsiteX37" fmla="*/ 69850 w 4802188"/>
              <a:gd name="connsiteY37" fmla="*/ 5186362 h 6858000"/>
              <a:gd name="connsiteX38" fmla="*/ 88900 w 4802188"/>
              <a:gd name="connsiteY38" fmla="*/ 5149850 h 6858000"/>
              <a:gd name="connsiteX39" fmla="*/ 107950 w 4802188"/>
              <a:gd name="connsiteY39" fmla="*/ 5114925 h 6858000"/>
              <a:gd name="connsiteX40" fmla="*/ 127000 w 4802188"/>
              <a:gd name="connsiteY40" fmla="*/ 5075237 h 6858000"/>
              <a:gd name="connsiteX41" fmla="*/ 142875 w 4802188"/>
              <a:gd name="connsiteY41" fmla="*/ 5033962 h 6858000"/>
              <a:gd name="connsiteX42" fmla="*/ 157163 w 4802188"/>
              <a:gd name="connsiteY42" fmla="*/ 4987925 h 6858000"/>
              <a:gd name="connsiteX43" fmla="*/ 168275 w 4802188"/>
              <a:gd name="connsiteY43" fmla="*/ 4935537 h 6858000"/>
              <a:gd name="connsiteX44" fmla="*/ 176213 w 4802188"/>
              <a:gd name="connsiteY44" fmla="*/ 4875212 h 6858000"/>
              <a:gd name="connsiteX45" fmla="*/ 179388 w 4802188"/>
              <a:gd name="connsiteY45" fmla="*/ 4806950 h 6858000"/>
              <a:gd name="connsiteX46" fmla="*/ 176213 w 4802188"/>
              <a:gd name="connsiteY46" fmla="*/ 4738687 h 6858000"/>
              <a:gd name="connsiteX47" fmla="*/ 168275 w 4802188"/>
              <a:gd name="connsiteY47" fmla="*/ 4678362 h 6858000"/>
              <a:gd name="connsiteX48" fmla="*/ 157163 w 4802188"/>
              <a:gd name="connsiteY48" fmla="*/ 4625975 h 6858000"/>
              <a:gd name="connsiteX49" fmla="*/ 142875 w 4802188"/>
              <a:gd name="connsiteY49" fmla="*/ 4579937 h 6858000"/>
              <a:gd name="connsiteX50" fmla="*/ 127000 w 4802188"/>
              <a:gd name="connsiteY50" fmla="*/ 4537075 h 6858000"/>
              <a:gd name="connsiteX51" fmla="*/ 107950 w 4802188"/>
              <a:gd name="connsiteY51" fmla="*/ 4498975 h 6858000"/>
              <a:gd name="connsiteX52" fmla="*/ 69850 w 4802188"/>
              <a:gd name="connsiteY52" fmla="*/ 4424362 h 6858000"/>
              <a:gd name="connsiteX53" fmla="*/ 52388 w 4802188"/>
              <a:gd name="connsiteY53" fmla="*/ 4386262 h 6858000"/>
              <a:gd name="connsiteX54" fmla="*/ 34925 w 4802188"/>
              <a:gd name="connsiteY54" fmla="*/ 4343400 h 6858000"/>
              <a:gd name="connsiteX55" fmla="*/ 20638 w 4802188"/>
              <a:gd name="connsiteY55" fmla="*/ 4297362 h 6858000"/>
              <a:gd name="connsiteX56" fmla="*/ 11113 w 4802188"/>
              <a:gd name="connsiteY56" fmla="*/ 4244975 h 6858000"/>
              <a:gd name="connsiteX57" fmla="*/ 1588 w 4802188"/>
              <a:gd name="connsiteY57" fmla="*/ 4186237 h 6858000"/>
              <a:gd name="connsiteX58" fmla="*/ 0 w 4802188"/>
              <a:gd name="connsiteY58" fmla="*/ 4116387 h 6858000"/>
              <a:gd name="connsiteX59" fmla="*/ 1588 w 4802188"/>
              <a:gd name="connsiteY59" fmla="*/ 4048125 h 6858000"/>
              <a:gd name="connsiteX60" fmla="*/ 11113 w 4802188"/>
              <a:gd name="connsiteY60" fmla="*/ 3987800 h 6858000"/>
              <a:gd name="connsiteX61" fmla="*/ 20638 w 4802188"/>
              <a:gd name="connsiteY61" fmla="*/ 3935412 h 6858000"/>
              <a:gd name="connsiteX62" fmla="*/ 34925 w 4802188"/>
              <a:gd name="connsiteY62" fmla="*/ 3890962 h 6858000"/>
              <a:gd name="connsiteX63" fmla="*/ 52388 w 4802188"/>
              <a:gd name="connsiteY63" fmla="*/ 3848100 h 6858000"/>
              <a:gd name="connsiteX64" fmla="*/ 69850 w 4802188"/>
              <a:gd name="connsiteY64" fmla="*/ 3811587 h 6858000"/>
              <a:gd name="connsiteX65" fmla="*/ 107950 w 4802188"/>
              <a:gd name="connsiteY65" fmla="*/ 3736975 h 6858000"/>
              <a:gd name="connsiteX66" fmla="*/ 127000 w 4802188"/>
              <a:gd name="connsiteY66" fmla="*/ 3697287 h 6858000"/>
              <a:gd name="connsiteX67" fmla="*/ 142875 w 4802188"/>
              <a:gd name="connsiteY67" fmla="*/ 3656012 h 6858000"/>
              <a:gd name="connsiteX68" fmla="*/ 157163 w 4802188"/>
              <a:gd name="connsiteY68" fmla="*/ 3609975 h 6858000"/>
              <a:gd name="connsiteX69" fmla="*/ 168275 w 4802188"/>
              <a:gd name="connsiteY69" fmla="*/ 3557587 h 6858000"/>
              <a:gd name="connsiteX70" fmla="*/ 176213 w 4802188"/>
              <a:gd name="connsiteY70" fmla="*/ 3497262 h 6858000"/>
              <a:gd name="connsiteX71" fmla="*/ 179388 w 4802188"/>
              <a:gd name="connsiteY71" fmla="*/ 3427412 h 6858000"/>
              <a:gd name="connsiteX72" fmla="*/ 176213 w 4802188"/>
              <a:gd name="connsiteY72" fmla="*/ 3360737 h 6858000"/>
              <a:gd name="connsiteX73" fmla="*/ 168275 w 4802188"/>
              <a:gd name="connsiteY73" fmla="*/ 3300412 h 6858000"/>
              <a:gd name="connsiteX74" fmla="*/ 157163 w 4802188"/>
              <a:gd name="connsiteY74" fmla="*/ 3248025 h 6858000"/>
              <a:gd name="connsiteX75" fmla="*/ 142875 w 4802188"/>
              <a:gd name="connsiteY75" fmla="*/ 3201987 h 6858000"/>
              <a:gd name="connsiteX76" fmla="*/ 127000 w 4802188"/>
              <a:gd name="connsiteY76" fmla="*/ 3160712 h 6858000"/>
              <a:gd name="connsiteX77" fmla="*/ 107950 w 4802188"/>
              <a:gd name="connsiteY77" fmla="*/ 3121025 h 6858000"/>
              <a:gd name="connsiteX78" fmla="*/ 88900 w 4802188"/>
              <a:gd name="connsiteY78" fmla="*/ 3084512 h 6858000"/>
              <a:gd name="connsiteX79" fmla="*/ 69850 w 4802188"/>
              <a:gd name="connsiteY79" fmla="*/ 3046412 h 6858000"/>
              <a:gd name="connsiteX80" fmla="*/ 52388 w 4802188"/>
              <a:gd name="connsiteY80" fmla="*/ 3009900 h 6858000"/>
              <a:gd name="connsiteX81" fmla="*/ 34925 w 4802188"/>
              <a:gd name="connsiteY81" fmla="*/ 2967037 h 6858000"/>
              <a:gd name="connsiteX82" fmla="*/ 20638 w 4802188"/>
              <a:gd name="connsiteY82" fmla="*/ 2922587 h 6858000"/>
              <a:gd name="connsiteX83" fmla="*/ 11113 w 4802188"/>
              <a:gd name="connsiteY83" fmla="*/ 2868612 h 6858000"/>
              <a:gd name="connsiteX84" fmla="*/ 1588 w 4802188"/>
              <a:gd name="connsiteY84" fmla="*/ 2809875 h 6858000"/>
              <a:gd name="connsiteX85" fmla="*/ 0 w 4802188"/>
              <a:gd name="connsiteY85" fmla="*/ 2741612 h 6858000"/>
              <a:gd name="connsiteX86" fmla="*/ 1588 w 4802188"/>
              <a:gd name="connsiteY86" fmla="*/ 2671762 h 6858000"/>
              <a:gd name="connsiteX87" fmla="*/ 11113 w 4802188"/>
              <a:gd name="connsiteY87" fmla="*/ 2613025 h 6858000"/>
              <a:gd name="connsiteX88" fmla="*/ 20638 w 4802188"/>
              <a:gd name="connsiteY88" fmla="*/ 2560637 h 6858000"/>
              <a:gd name="connsiteX89" fmla="*/ 34925 w 4802188"/>
              <a:gd name="connsiteY89" fmla="*/ 2513012 h 6858000"/>
              <a:gd name="connsiteX90" fmla="*/ 52388 w 4802188"/>
              <a:gd name="connsiteY90" fmla="*/ 2471737 h 6858000"/>
              <a:gd name="connsiteX91" fmla="*/ 69850 w 4802188"/>
              <a:gd name="connsiteY91" fmla="*/ 2433637 h 6858000"/>
              <a:gd name="connsiteX92" fmla="*/ 88900 w 4802188"/>
              <a:gd name="connsiteY92" fmla="*/ 2395537 h 6858000"/>
              <a:gd name="connsiteX93" fmla="*/ 107950 w 4802188"/>
              <a:gd name="connsiteY93" fmla="*/ 2359025 h 6858000"/>
              <a:gd name="connsiteX94" fmla="*/ 127000 w 4802188"/>
              <a:gd name="connsiteY94" fmla="*/ 2319337 h 6858000"/>
              <a:gd name="connsiteX95" fmla="*/ 142875 w 4802188"/>
              <a:gd name="connsiteY95" fmla="*/ 2278062 h 6858000"/>
              <a:gd name="connsiteX96" fmla="*/ 157163 w 4802188"/>
              <a:gd name="connsiteY96" fmla="*/ 2232025 h 6858000"/>
              <a:gd name="connsiteX97" fmla="*/ 168275 w 4802188"/>
              <a:gd name="connsiteY97" fmla="*/ 2179637 h 6858000"/>
              <a:gd name="connsiteX98" fmla="*/ 176213 w 4802188"/>
              <a:gd name="connsiteY98" fmla="*/ 2119312 h 6858000"/>
              <a:gd name="connsiteX99" fmla="*/ 179388 w 4802188"/>
              <a:gd name="connsiteY99" fmla="*/ 2051050 h 6858000"/>
              <a:gd name="connsiteX100" fmla="*/ 176213 w 4802188"/>
              <a:gd name="connsiteY100" fmla="*/ 1982787 h 6858000"/>
              <a:gd name="connsiteX101" fmla="*/ 168275 w 4802188"/>
              <a:gd name="connsiteY101" fmla="*/ 1922462 h 6858000"/>
              <a:gd name="connsiteX102" fmla="*/ 157163 w 4802188"/>
              <a:gd name="connsiteY102" fmla="*/ 1870075 h 6858000"/>
              <a:gd name="connsiteX103" fmla="*/ 142875 w 4802188"/>
              <a:gd name="connsiteY103" fmla="*/ 1824037 h 6858000"/>
              <a:gd name="connsiteX104" fmla="*/ 127000 w 4802188"/>
              <a:gd name="connsiteY104" fmla="*/ 1782762 h 6858000"/>
              <a:gd name="connsiteX105" fmla="*/ 107950 w 4802188"/>
              <a:gd name="connsiteY105" fmla="*/ 1743075 h 6858000"/>
              <a:gd name="connsiteX106" fmla="*/ 88900 w 4802188"/>
              <a:gd name="connsiteY106" fmla="*/ 1708150 h 6858000"/>
              <a:gd name="connsiteX107" fmla="*/ 69850 w 4802188"/>
              <a:gd name="connsiteY107" fmla="*/ 1671637 h 6858000"/>
              <a:gd name="connsiteX108" fmla="*/ 52388 w 4802188"/>
              <a:gd name="connsiteY108" fmla="*/ 1631950 h 6858000"/>
              <a:gd name="connsiteX109" fmla="*/ 34925 w 4802188"/>
              <a:gd name="connsiteY109" fmla="*/ 1589087 h 6858000"/>
              <a:gd name="connsiteX110" fmla="*/ 20638 w 4802188"/>
              <a:gd name="connsiteY110" fmla="*/ 1544637 h 6858000"/>
              <a:gd name="connsiteX111" fmla="*/ 11113 w 4802188"/>
              <a:gd name="connsiteY111" fmla="*/ 1492250 h 6858000"/>
              <a:gd name="connsiteX112" fmla="*/ 1588 w 4802188"/>
              <a:gd name="connsiteY112" fmla="*/ 1431925 h 6858000"/>
              <a:gd name="connsiteX113" fmla="*/ 0 w 4802188"/>
              <a:gd name="connsiteY113" fmla="*/ 1363662 h 6858000"/>
              <a:gd name="connsiteX114" fmla="*/ 1588 w 4802188"/>
              <a:gd name="connsiteY114" fmla="*/ 1295400 h 6858000"/>
              <a:gd name="connsiteX115" fmla="*/ 11113 w 4802188"/>
              <a:gd name="connsiteY115" fmla="*/ 1235075 h 6858000"/>
              <a:gd name="connsiteX116" fmla="*/ 20638 w 4802188"/>
              <a:gd name="connsiteY116" fmla="*/ 1182687 h 6858000"/>
              <a:gd name="connsiteX117" fmla="*/ 34925 w 4802188"/>
              <a:gd name="connsiteY117" fmla="*/ 1136650 h 6858000"/>
              <a:gd name="connsiteX118" fmla="*/ 52388 w 4802188"/>
              <a:gd name="connsiteY118" fmla="*/ 1095375 h 6858000"/>
              <a:gd name="connsiteX119" fmla="*/ 69850 w 4802188"/>
              <a:gd name="connsiteY119" fmla="*/ 1055687 h 6858000"/>
              <a:gd name="connsiteX120" fmla="*/ 88900 w 4802188"/>
              <a:gd name="connsiteY120" fmla="*/ 1017587 h 6858000"/>
              <a:gd name="connsiteX121" fmla="*/ 107950 w 4802188"/>
              <a:gd name="connsiteY121" fmla="*/ 981075 h 6858000"/>
              <a:gd name="connsiteX122" fmla="*/ 127000 w 4802188"/>
              <a:gd name="connsiteY122" fmla="*/ 942975 h 6858000"/>
              <a:gd name="connsiteX123" fmla="*/ 142875 w 4802188"/>
              <a:gd name="connsiteY123" fmla="*/ 901700 h 6858000"/>
              <a:gd name="connsiteX124" fmla="*/ 157163 w 4802188"/>
              <a:gd name="connsiteY124" fmla="*/ 854075 h 6858000"/>
              <a:gd name="connsiteX125" fmla="*/ 168275 w 4802188"/>
              <a:gd name="connsiteY125" fmla="*/ 801687 h 6858000"/>
              <a:gd name="connsiteX126" fmla="*/ 176213 w 4802188"/>
              <a:gd name="connsiteY126" fmla="*/ 744537 h 6858000"/>
              <a:gd name="connsiteX127" fmla="*/ 179388 w 4802188"/>
              <a:gd name="connsiteY127" fmla="*/ 673100 h 6858000"/>
              <a:gd name="connsiteX128" fmla="*/ 176213 w 4802188"/>
              <a:gd name="connsiteY128" fmla="*/ 606425 h 6858000"/>
              <a:gd name="connsiteX129" fmla="*/ 168275 w 4802188"/>
              <a:gd name="connsiteY129" fmla="*/ 546100 h 6858000"/>
              <a:gd name="connsiteX130" fmla="*/ 157163 w 4802188"/>
              <a:gd name="connsiteY130" fmla="*/ 496887 h 6858000"/>
              <a:gd name="connsiteX131" fmla="*/ 142875 w 4802188"/>
              <a:gd name="connsiteY131" fmla="*/ 450850 h 6858000"/>
              <a:gd name="connsiteX132" fmla="*/ 127000 w 4802188"/>
              <a:gd name="connsiteY132" fmla="*/ 409575 h 6858000"/>
              <a:gd name="connsiteX133" fmla="*/ 109538 w 4802188"/>
              <a:gd name="connsiteY133" fmla="*/ 369887 h 6858000"/>
              <a:gd name="connsiteX134" fmla="*/ 92075 w 4802188"/>
              <a:gd name="connsiteY134" fmla="*/ 334962 h 6858000"/>
              <a:gd name="connsiteX135" fmla="*/ 73025 w 4802188"/>
              <a:gd name="connsiteY135" fmla="*/ 296862 h 6858000"/>
              <a:gd name="connsiteX136" fmla="*/ 53975 w 4802188"/>
              <a:gd name="connsiteY136" fmla="*/ 260350 h 6858000"/>
              <a:gd name="connsiteX137" fmla="*/ 38100 w 4802188"/>
              <a:gd name="connsiteY137" fmla="*/ 217487 h 6858000"/>
              <a:gd name="connsiteX138" fmla="*/ 22225 w 4802188"/>
              <a:gd name="connsiteY138" fmla="*/ 174625 h 6858000"/>
              <a:gd name="connsiteX139" fmla="*/ 12700 w 4802188"/>
              <a:gd name="connsiteY139" fmla="*/ 122237 h 6858000"/>
              <a:gd name="connsiteX140" fmla="*/ 4763 w 4802188"/>
              <a:gd name="connsiteY140" fmla="*/ 666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802188" h="6858000">
                <a:moveTo>
                  <a:pt x="0" y="0"/>
                </a:moveTo>
                <a:lnTo>
                  <a:pt x="4802188" y="0"/>
                </a:lnTo>
                <a:lnTo>
                  <a:pt x="4802188" y="6858000"/>
                </a:lnTo>
                <a:lnTo>
                  <a:pt x="0" y="6858000"/>
                </a:lnTo>
                <a:lnTo>
                  <a:pt x="4763" y="6791325"/>
                </a:lnTo>
                <a:lnTo>
                  <a:pt x="12700" y="6735762"/>
                </a:lnTo>
                <a:lnTo>
                  <a:pt x="22225" y="6683375"/>
                </a:lnTo>
                <a:lnTo>
                  <a:pt x="38100" y="6640512"/>
                </a:lnTo>
                <a:lnTo>
                  <a:pt x="53975" y="6597650"/>
                </a:lnTo>
                <a:lnTo>
                  <a:pt x="73025" y="6561137"/>
                </a:lnTo>
                <a:lnTo>
                  <a:pt x="92075" y="6523037"/>
                </a:lnTo>
                <a:lnTo>
                  <a:pt x="109538" y="6488112"/>
                </a:lnTo>
                <a:lnTo>
                  <a:pt x="127000" y="6448425"/>
                </a:lnTo>
                <a:lnTo>
                  <a:pt x="142875" y="6407150"/>
                </a:lnTo>
                <a:lnTo>
                  <a:pt x="157163" y="6361112"/>
                </a:lnTo>
                <a:lnTo>
                  <a:pt x="168275" y="6311900"/>
                </a:lnTo>
                <a:lnTo>
                  <a:pt x="176213" y="6251575"/>
                </a:lnTo>
                <a:lnTo>
                  <a:pt x="179388" y="6183312"/>
                </a:lnTo>
                <a:lnTo>
                  <a:pt x="176213" y="6113462"/>
                </a:lnTo>
                <a:lnTo>
                  <a:pt x="168275" y="6056312"/>
                </a:lnTo>
                <a:lnTo>
                  <a:pt x="157163" y="6003925"/>
                </a:lnTo>
                <a:lnTo>
                  <a:pt x="142875" y="5956300"/>
                </a:lnTo>
                <a:lnTo>
                  <a:pt x="127000" y="5915025"/>
                </a:lnTo>
                <a:lnTo>
                  <a:pt x="107950" y="5876925"/>
                </a:lnTo>
                <a:lnTo>
                  <a:pt x="88900" y="5840412"/>
                </a:lnTo>
                <a:lnTo>
                  <a:pt x="69850" y="5802312"/>
                </a:lnTo>
                <a:lnTo>
                  <a:pt x="52388" y="5762625"/>
                </a:lnTo>
                <a:lnTo>
                  <a:pt x="34925" y="5721350"/>
                </a:lnTo>
                <a:lnTo>
                  <a:pt x="20638" y="5675312"/>
                </a:lnTo>
                <a:lnTo>
                  <a:pt x="11113" y="5622925"/>
                </a:lnTo>
                <a:lnTo>
                  <a:pt x="1588" y="5562600"/>
                </a:lnTo>
                <a:lnTo>
                  <a:pt x="0" y="5494337"/>
                </a:lnTo>
                <a:lnTo>
                  <a:pt x="1588" y="5426075"/>
                </a:lnTo>
                <a:lnTo>
                  <a:pt x="11113" y="5365750"/>
                </a:lnTo>
                <a:lnTo>
                  <a:pt x="20638" y="5313362"/>
                </a:lnTo>
                <a:lnTo>
                  <a:pt x="34925" y="5268912"/>
                </a:lnTo>
                <a:lnTo>
                  <a:pt x="52388" y="5226050"/>
                </a:lnTo>
                <a:lnTo>
                  <a:pt x="69850" y="5186362"/>
                </a:lnTo>
                <a:lnTo>
                  <a:pt x="88900" y="5149850"/>
                </a:lnTo>
                <a:lnTo>
                  <a:pt x="107950" y="5114925"/>
                </a:lnTo>
                <a:lnTo>
                  <a:pt x="127000" y="5075237"/>
                </a:lnTo>
                <a:lnTo>
                  <a:pt x="142875" y="5033962"/>
                </a:lnTo>
                <a:lnTo>
                  <a:pt x="157163" y="4987925"/>
                </a:lnTo>
                <a:lnTo>
                  <a:pt x="168275" y="4935537"/>
                </a:lnTo>
                <a:lnTo>
                  <a:pt x="176213" y="4875212"/>
                </a:lnTo>
                <a:lnTo>
                  <a:pt x="179388" y="4806950"/>
                </a:lnTo>
                <a:lnTo>
                  <a:pt x="176213" y="4738687"/>
                </a:lnTo>
                <a:lnTo>
                  <a:pt x="168275" y="4678362"/>
                </a:lnTo>
                <a:lnTo>
                  <a:pt x="157163" y="4625975"/>
                </a:lnTo>
                <a:lnTo>
                  <a:pt x="142875" y="4579937"/>
                </a:lnTo>
                <a:lnTo>
                  <a:pt x="127000" y="4537075"/>
                </a:lnTo>
                <a:lnTo>
                  <a:pt x="107950" y="4498975"/>
                </a:lnTo>
                <a:lnTo>
                  <a:pt x="69850" y="4424362"/>
                </a:lnTo>
                <a:lnTo>
                  <a:pt x="52388" y="4386262"/>
                </a:lnTo>
                <a:lnTo>
                  <a:pt x="34925" y="4343400"/>
                </a:lnTo>
                <a:lnTo>
                  <a:pt x="20638" y="4297362"/>
                </a:lnTo>
                <a:lnTo>
                  <a:pt x="11113" y="4244975"/>
                </a:lnTo>
                <a:lnTo>
                  <a:pt x="1588" y="4186237"/>
                </a:lnTo>
                <a:lnTo>
                  <a:pt x="0" y="4116387"/>
                </a:lnTo>
                <a:lnTo>
                  <a:pt x="1588" y="4048125"/>
                </a:lnTo>
                <a:lnTo>
                  <a:pt x="11113" y="3987800"/>
                </a:lnTo>
                <a:lnTo>
                  <a:pt x="20638" y="3935412"/>
                </a:lnTo>
                <a:lnTo>
                  <a:pt x="34925" y="3890962"/>
                </a:lnTo>
                <a:lnTo>
                  <a:pt x="52388" y="3848100"/>
                </a:lnTo>
                <a:lnTo>
                  <a:pt x="69850" y="3811587"/>
                </a:lnTo>
                <a:lnTo>
                  <a:pt x="107950" y="3736975"/>
                </a:lnTo>
                <a:lnTo>
                  <a:pt x="127000" y="3697287"/>
                </a:lnTo>
                <a:lnTo>
                  <a:pt x="142875" y="3656012"/>
                </a:lnTo>
                <a:lnTo>
                  <a:pt x="157163" y="3609975"/>
                </a:lnTo>
                <a:lnTo>
                  <a:pt x="168275" y="3557587"/>
                </a:lnTo>
                <a:lnTo>
                  <a:pt x="176213" y="3497262"/>
                </a:lnTo>
                <a:lnTo>
                  <a:pt x="179388" y="3427412"/>
                </a:lnTo>
                <a:lnTo>
                  <a:pt x="176213" y="3360737"/>
                </a:lnTo>
                <a:lnTo>
                  <a:pt x="168275" y="3300412"/>
                </a:lnTo>
                <a:lnTo>
                  <a:pt x="157163" y="3248025"/>
                </a:lnTo>
                <a:lnTo>
                  <a:pt x="142875" y="3201987"/>
                </a:lnTo>
                <a:lnTo>
                  <a:pt x="127000" y="3160712"/>
                </a:lnTo>
                <a:lnTo>
                  <a:pt x="107950" y="3121025"/>
                </a:lnTo>
                <a:lnTo>
                  <a:pt x="88900" y="3084512"/>
                </a:lnTo>
                <a:lnTo>
                  <a:pt x="69850" y="3046412"/>
                </a:lnTo>
                <a:lnTo>
                  <a:pt x="52388" y="3009900"/>
                </a:lnTo>
                <a:lnTo>
                  <a:pt x="34925" y="2967037"/>
                </a:lnTo>
                <a:lnTo>
                  <a:pt x="20638" y="2922587"/>
                </a:lnTo>
                <a:lnTo>
                  <a:pt x="11113" y="2868612"/>
                </a:lnTo>
                <a:lnTo>
                  <a:pt x="1588" y="2809875"/>
                </a:lnTo>
                <a:lnTo>
                  <a:pt x="0" y="2741612"/>
                </a:lnTo>
                <a:lnTo>
                  <a:pt x="1588" y="2671762"/>
                </a:lnTo>
                <a:lnTo>
                  <a:pt x="11113" y="2613025"/>
                </a:lnTo>
                <a:lnTo>
                  <a:pt x="20638" y="2560637"/>
                </a:lnTo>
                <a:lnTo>
                  <a:pt x="34925" y="2513012"/>
                </a:lnTo>
                <a:lnTo>
                  <a:pt x="52388" y="2471737"/>
                </a:lnTo>
                <a:lnTo>
                  <a:pt x="69850" y="2433637"/>
                </a:lnTo>
                <a:lnTo>
                  <a:pt x="88900" y="2395537"/>
                </a:lnTo>
                <a:lnTo>
                  <a:pt x="107950" y="2359025"/>
                </a:lnTo>
                <a:lnTo>
                  <a:pt x="127000" y="2319337"/>
                </a:lnTo>
                <a:lnTo>
                  <a:pt x="142875" y="2278062"/>
                </a:lnTo>
                <a:lnTo>
                  <a:pt x="157163" y="2232025"/>
                </a:lnTo>
                <a:lnTo>
                  <a:pt x="168275" y="2179637"/>
                </a:lnTo>
                <a:lnTo>
                  <a:pt x="176213" y="2119312"/>
                </a:lnTo>
                <a:lnTo>
                  <a:pt x="179388" y="2051050"/>
                </a:lnTo>
                <a:lnTo>
                  <a:pt x="176213" y="1982787"/>
                </a:lnTo>
                <a:lnTo>
                  <a:pt x="168275" y="1922462"/>
                </a:lnTo>
                <a:lnTo>
                  <a:pt x="157163" y="1870075"/>
                </a:lnTo>
                <a:lnTo>
                  <a:pt x="142875" y="1824037"/>
                </a:lnTo>
                <a:lnTo>
                  <a:pt x="127000" y="1782762"/>
                </a:lnTo>
                <a:lnTo>
                  <a:pt x="107950" y="1743075"/>
                </a:lnTo>
                <a:lnTo>
                  <a:pt x="88900" y="1708150"/>
                </a:lnTo>
                <a:lnTo>
                  <a:pt x="69850" y="1671637"/>
                </a:lnTo>
                <a:lnTo>
                  <a:pt x="52388" y="1631950"/>
                </a:lnTo>
                <a:lnTo>
                  <a:pt x="34925" y="1589087"/>
                </a:lnTo>
                <a:lnTo>
                  <a:pt x="20638" y="1544637"/>
                </a:lnTo>
                <a:lnTo>
                  <a:pt x="11113" y="1492250"/>
                </a:lnTo>
                <a:lnTo>
                  <a:pt x="1588" y="1431925"/>
                </a:lnTo>
                <a:lnTo>
                  <a:pt x="0" y="1363662"/>
                </a:lnTo>
                <a:lnTo>
                  <a:pt x="1588" y="1295400"/>
                </a:lnTo>
                <a:lnTo>
                  <a:pt x="11113" y="1235075"/>
                </a:lnTo>
                <a:lnTo>
                  <a:pt x="20638" y="1182687"/>
                </a:lnTo>
                <a:lnTo>
                  <a:pt x="34925" y="1136650"/>
                </a:lnTo>
                <a:lnTo>
                  <a:pt x="52388" y="1095375"/>
                </a:lnTo>
                <a:lnTo>
                  <a:pt x="69850" y="1055687"/>
                </a:lnTo>
                <a:lnTo>
                  <a:pt x="88900" y="1017587"/>
                </a:lnTo>
                <a:lnTo>
                  <a:pt x="107950" y="981075"/>
                </a:lnTo>
                <a:lnTo>
                  <a:pt x="127000" y="942975"/>
                </a:lnTo>
                <a:lnTo>
                  <a:pt x="142875" y="901700"/>
                </a:lnTo>
                <a:lnTo>
                  <a:pt x="157163" y="854075"/>
                </a:lnTo>
                <a:lnTo>
                  <a:pt x="168275" y="801687"/>
                </a:lnTo>
                <a:lnTo>
                  <a:pt x="176213" y="744537"/>
                </a:lnTo>
                <a:lnTo>
                  <a:pt x="179388" y="673100"/>
                </a:lnTo>
                <a:lnTo>
                  <a:pt x="176213" y="606425"/>
                </a:lnTo>
                <a:lnTo>
                  <a:pt x="168275" y="546100"/>
                </a:lnTo>
                <a:lnTo>
                  <a:pt x="157163" y="496887"/>
                </a:lnTo>
                <a:lnTo>
                  <a:pt x="142875" y="450850"/>
                </a:lnTo>
                <a:lnTo>
                  <a:pt x="127000" y="409575"/>
                </a:lnTo>
                <a:lnTo>
                  <a:pt x="109538" y="369887"/>
                </a:lnTo>
                <a:lnTo>
                  <a:pt x="92075" y="334962"/>
                </a:lnTo>
                <a:lnTo>
                  <a:pt x="73025" y="296862"/>
                </a:lnTo>
                <a:lnTo>
                  <a:pt x="53975" y="260350"/>
                </a:lnTo>
                <a:lnTo>
                  <a:pt x="38100" y="217487"/>
                </a:lnTo>
                <a:lnTo>
                  <a:pt x="22225" y="174625"/>
                </a:lnTo>
                <a:lnTo>
                  <a:pt x="12700" y="122237"/>
                </a:lnTo>
                <a:lnTo>
                  <a:pt x="4763" y="66675"/>
                </a:lnTo>
                <a:close/>
              </a:path>
            </a:pathLst>
          </a:custGeom>
          <a:solidFill>
            <a:schemeClr val="accent1">
              <a:lumMod val="50000"/>
              <a:alpha val="25000"/>
            </a:schemeClr>
          </a:solidFill>
          <a:ln w="0">
            <a:noFill/>
            <a:prstDash val="solid"/>
            <a:round/>
            <a:headEnd/>
            <a:tailEnd/>
          </a:ln>
        </p:spPr>
        <p:txBody>
          <a:bodyPr wrap="square" rtlCol="0" anchor="ctr">
            <a:noAutofit/>
          </a:bodyPr>
          <a:lstStyle/>
          <a:p>
            <a:pPr algn="ctr" defTabSz="457200"/>
            <a:endParaRPr lang="en-US" dirty="0">
              <a:solidFill>
                <a:schemeClr val="tx1"/>
              </a:solidFill>
            </a:endParaRPr>
          </a:p>
        </p:txBody>
      </p:sp>
      <p:sp>
        <p:nvSpPr>
          <p:cNvPr id="4" name="Title 3">
            <a:extLst>
              <a:ext uri="{FF2B5EF4-FFF2-40B4-BE49-F238E27FC236}">
                <a16:creationId xmlns:a16="http://schemas.microsoft.com/office/drawing/2014/main" id="{1DE0EE8C-4D59-48F1-B069-E38EC27F5A58}"/>
              </a:ext>
            </a:extLst>
          </p:cNvPr>
          <p:cNvSpPr>
            <a:spLocks noGrp="1"/>
          </p:cNvSpPr>
          <p:nvPr>
            <p:ph type="title"/>
          </p:nvPr>
        </p:nvSpPr>
        <p:spPr>
          <a:xfrm>
            <a:off x="6012480" y="662400"/>
            <a:ext cx="2750520" cy="1492132"/>
          </a:xfrm>
        </p:spPr>
        <p:txBody>
          <a:bodyPr vert="horz" lIns="91440" tIns="45720" rIns="91440" bIns="45720" rtlCol="0" anchor="t">
            <a:normAutofit/>
          </a:bodyPr>
          <a:lstStyle/>
          <a:p>
            <a:r>
              <a:rPr lang="en-US" sz="4400" kern="1200" dirty="0">
                <a:solidFill>
                  <a:schemeClr val="tx1"/>
                </a:solidFill>
                <a:latin typeface="+mj-lt"/>
                <a:ea typeface="+mj-ea"/>
                <a:cs typeface="+mj-cs"/>
              </a:rPr>
              <a:t>Case Study</a:t>
            </a:r>
          </a:p>
        </p:txBody>
      </p:sp>
      <p:sp>
        <p:nvSpPr>
          <p:cNvPr id="28" name="Freeform: Shape 18">
            <a:extLst>
              <a:ext uri="{FF2B5EF4-FFF2-40B4-BE49-F238E27FC236}">
                <a16:creationId xmlns:a16="http://schemas.microsoft.com/office/drawing/2014/main" id="{740D8E28-91B5-42B0-9D6C-B777D8AD90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85184" cy="6858000"/>
          </a:xfrm>
          <a:custGeom>
            <a:avLst/>
            <a:gdLst>
              <a:gd name="connsiteX0" fmla="*/ 0 w 7713579"/>
              <a:gd name="connsiteY0" fmla="*/ 0 h 6858000"/>
              <a:gd name="connsiteX1" fmla="*/ 7534191 w 7713579"/>
              <a:gd name="connsiteY1" fmla="*/ 0 h 6858000"/>
              <a:gd name="connsiteX2" fmla="*/ 7538954 w 7713579"/>
              <a:gd name="connsiteY2" fmla="*/ 66675 h 6858000"/>
              <a:gd name="connsiteX3" fmla="*/ 7546891 w 7713579"/>
              <a:gd name="connsiteY3" fmla="*/ 122237 h 6858000"/>
              <a:gd name="connsiteX4" fmla="*/ 7556416 w 7713579"/>
              <a:gd name="connsiteY4" fmla="*/ 174625 h 6858000"/>
              <a:gd name="connsiteX5" fmla="*/ 7572291 w 7713579"/>
              <a:gd name="connsiteY5" fmla="*/ 217487 h 6858000"/>
              <a:gd name="connsiteX6" fmla="*/ 7588166 w 7713579"/>
              <a:gd name="connsiteY6" fmla="*/ 260350 h 6858000"/>
              <a:gd name="connsiteX7" fmla="*/ 7607216 w 7713579"/>
              <a:gd name="connsiteY7" fmla="*/ 296862 h 6858000"/>
              <a:gd name="connsiteX8" fmla="*/ 7626266 w 7713579"/>
              <a:gd name="connsiteY8" fmla="*/ 334962 h 6858000"/>
              <a:gd name="connsiteX9" fmla="*/ 7643729 w 7713579"/>
              <a:gd name="connsiteY9" fmla="*/ 369887 h 6858000"/>
              <a:gd name="connsiteX10" fmla="*/ 7661191 w 7713579"/>
              <a:gd name="connsiteY10" fmla="*/ 409575 h 6858000"/>
              <a:gd name="connsiteX11" fmla="*/ 7677066 w 7713579"/>
              <a:gd name="connsiteY11" fmla="*/ 450850 h 6858000"/>
              <a:gd name="connsiteX12" fmla="*/ 7691354 w 7713579"/>
              <a:gd name="connsiteY12" fmla="*/ 496887 h 6858000"/>
              <a:gd name="connsiteX13" fmla="*/ 7702466 w 7713579"/>
              <a:gd name="connsiteY13" fmla="*/ 546100 h 6858000"/>
              <a:gd name="connsiteX14" fmla="*/ 7710404 w 7713579"/>
              <a:gd name="connsiteY14" fmla="*/ 606425 h 6858000"/>
              <a:gd name="connsiteX15" fmla="*/ 7713579 w 7713579"/>
              <a:gd name="connsiteY15" fmla="*/ 673100 h 6858000"/>
              <a:gd name="connsiteX16" fmla="*/ 7710404 w 7713579"/>
              <a:gd name="connsiteY16" fmla="*/ 744537 h 6858000"/>
              <a:gd name="connsiteX17" fmla="*/ 7702466 w 7713579"/>
              <a:gd name="connsiteY17" fmla="*/ 801687 h 6858000"/>
              <a:gd name="connsiteX18" fmla="*/ 7691354 w 7713579"/>
              <a:gd name="connsiteY18" fmla="*/ 854075 h 6858000"/>
              <a:gd name="connsiteX19" fmla="*/ 7677066 w 7713579"/>
              <a:gd name="connsiteY19" fmla="*/ 901700 h 6858000"/>
              <a:gd name="connsiteX20" fmla="*/ 7661191 w 7713579"/>
              <a:gd name="connsiteY20" fmla="*/ 942975 h 6858000"/>
              <a:gd name="connsiteX21" fmla="*/ 7642141 w 7713579"/>
              <a:gd name="connsiteY21" fmla="*/ 981075 h 6858000"/>
              <a:gd name="connsiteX22" fmla="*/ 7623091 w 7713579"/>
              <a:gd name="connsiteY22" fmla="*/ 1017587 h 6858000"/>
              <a:gd name="connsiteX23" fmla="*/ 7604041 w 7713579"/>
              <a:gd name="connsiteY23" fmla="*/ 1055687 h 6858000"/>
              <a:gd name="connsiteX24" fmla="*/ 7586579 w 7713579"/>
              <a:gd name="connsiteY24" fmla="*/ 1095375 h 6858000"/>
              <a:gd name="connsiteX25" fmla="*/ 7569116 w 7713579"/>
              <a:gd name="connsiteY25" fmla="*/ 1136650 h 6858000"/>
              <a:gd name="connsiteX26" fmla="*/ 7554829 w 7713579"/>
              <a:gd name="connsiteY26" fmla="*/ 1182687 h 6858000"/>
              <a:gd name="connsiteX27" fmla="*/ 7545304 w 7713579"/>
              <a:gd name="connsiteY27" fmla="*/ 1235075 h 6858000"/>
              <a:gd name="connsiteX28" fmla="*/ 7535779 w 7713579"/>
              <a:gd name="connsiteY28" fmla="*/ 1295400 h 6858000"/>
              <a:gd name="connsiteX29" fmla="*/ 7534191 w 7713579"/>
              <a:gd name="connsiteY29" fmla="*/ 1363662 h 6858000"/>
              <a:gd name="connsiteX30" fmla="*/ 7535779 w 7713579"/>
              <a:gd name="connsiteY30" fmla="*/ 1431925 h 6858000"/>
              <a:gd name="connsiteX31" fmla="*/ 7545304 w 7713579"/>
              <a:gd name="connsiteY31" fmla="*/ 1492250 h 6858000"/>
              <a:gd name="connsiteX32" fmla="*/ 7554829 w 7713579"/>
              <a:gd name="connsiteY32" fmla="*/ 1544637 h 6858000"/>
              <a:gd name="connsiteX33" fmla="*/ 7569116 w 7713579"/>
              <a:gd name="connsiteY33" fmla="*/ 1589087 h 6858000"/>
              <a:gd name="connsiteX34" fmla="*/ 7586579 w 7713579"/>
              <a:gd name="connsiteY34" fmla="*/ 1631950 h 6858000"/>
              <a:gd name="connsiteX35" fmla="*/ 7604041 w 7713579"/>
              <a:gd name="connsiteY35" fmla="*/ 1671637 h 6858000"/>
              <a:gd name="connsiteX36" fmla="*/ 7623091 w 7713579"/>
              <a:gd name="connsiteY36" fmla="*/ 1708150 h 6858000"/>
              <a:gd name="connsiteX37" fmla="*/ 7642141 w 7713579"/>
              <a:gd name="connsiteY37" fmla="*/ 1743075 h 6858000"/>
              <a:gd name="connsiteX38" fmla="*/ 7661191 w 7713579"/>
              <a:gd name="connsiteY38" fmla="*/ 1782762 h 6858000"/>
              <a:gd name="connsiteX39" fmla="*/ 7677066 w 7713579"/>
              <a:gd name="connsiteY39" fmla="*/ 1824037 h 6858000"/>
              <a:gd name="connsiteX40" fmla="*/ 7691354 w 7713579"/>
              <a:gd name="connsiteY40" fmla="*/ 1870075 h 6858000"/>
              <a:gd name="connsiteX41" fmla="*/ 7702466 w 7713579"/>
              <a:gd name="connsiteY41" fmla="*/ 1922462 h 6858000"/>
              <a:gd name="connsiteX42" fmla="*/ 7710404 w 7713579"/>
              <a:gd name="connsiteY42" fmla="*/ 1982787 h 6858000"/>
              <a:gd name="connsiteX43" fmla="*/ 7713579 w 7713579"/>
              <a:gd name="connsiteY43" fmla="*/ 2051050 h 6858000"/>
              <a:gd name="connsiteX44" fmla="*/ 7710404 w 7713579"/>
              <a:gd name="connsiteY44" fmla="*/ 2119312 h 6858000"/>
              <a:gd name="connsiteX45" fmla="*/ 7702466 w 7713579"/>
              <a:gd name="connsiteY45" fmla="*/ 2179637 h 6858000"/>
              <a:gd name="connsiteX46" fmla="*/ 7691354 w 7713579"/>
              <a:gd name="connsiteY46" fmla="*/ 2232025 h 6858000"/>
              <a:gd name="connsiteX47" fmla="*/ 7677066 w 7713579"/>
              <a:gd name="connsiteY47" fmla="*/ 2278062 h 6858000"/>
              <a:gd name="connsiteX48" fmla="*/ 7661191 w 7713579"/>
              <a:gd name="connsiteY48" fmla="*/ 2319337 h 6858000"/>
              <a:gd name="connsiteX49" fmla="*/ 7642141 w 7713579"/>
              <a:gd name="connsiteY49" fmla="*/ 2359025 h 6858000"/>
              <a:gd name="connsiteX50" fmla="*/ 7623091 w 7713579"/>
              <a:gd name="connsiteY50" fmla="*/ 2395537 h 6858000"/>
              <a:gd name="connsiteX51" fmla="*/ 7604041 w 7713579"/>
              <a:gd name="connsiteY51" fmla="*/ 2433637 h 6858000"/>
              <a:gd name="connsiteX52" fmla="*/ 7586579 w 7713579"/>
              <a:gd name="connsiteY52" fmla="*/ 2471737 h 6858000"/>
              <a:gd name="connsiteX53" fmla="*/ 7569116 w 7713579"/>
              <a:gd name="connsiteY53" fmla="*/ 2513012 h 6858000"/>
              <a:gd name="connsiteX54" fmla="*/ 7554829 w 7713579"/>
              <a:gd name="connsiteY54" fmla="*/ 2560637 h 6858000"/>
              <a:gd name="connsiteX55" fmla="*/ 7545304 w 7713579"/>
              <a:gd name="connsiteY55" fmla="*/ 2613025 h 6858000"/>
              <a:gd name="connsiteX56" fmla="*/ 7535779 w 7713579"/>
              <a:gd name="connsiteY56" fmla="*/ 2671762 h 6858000"/>
              <a:gd name="connsiteX57" fmla="*/ 7534191 w 7713579"/>
              <a:gd name="connsiteY57" fmla="*/ 2741612 h 6858000"/>
              <a:gd name="connsiteX58" fmla="*/ 7535779 w 7713579"/>
              <a:gd name="connsiteY58" fmla="*/ 2809875 h 6858000"/>
              <a:gd name="connsiteX59" fmla="*/ 7545304 w 7713579"/>
              <a:gd name="connsiteY59" fmla="*/ 2868612 h 6858000"/>
              <a:gd name="connsiteX60" fmla="*/ 7554829 w 7713579"/>
              <a:gd name="connsiteY60" fmla="*/ 2922587 h 6858000"/>
              <a:gd name="connsiteX61" fmla="*/ 7569116 w 7713579"/>
              <a:gd name="connsiteY61" fmla="*/ 2967037 h 6858000"/>
              <a:gd name="connsiteX62" fmla="*/ 7586579 w 7713579"/>
              <a:gd name="connsiteY62" fmla="*/ 3009900 h 6858000"/>
              <a:gd name="connsiteX63" fmla="*/ 7604041 w 7713579"/>
              <a:gd name="connsiteY63" fmla="*/ 3046412 h 6858000"/>
              <a:gd name="connsiteX64" fmla="*/ 7623091 w 7713579"/>
              <a:gd name="connsiteY64" fmla="*/ 3084512 h 6858000"/>
              <a:gd name="connsiteX65" fmla="*/ 7642141 w 7713579"/>
              <a:gd name="connsiteY65" fmla="*/ 3121025 h 6858000"/>
              <a:gd name="connsiteX66" fmla="*/ 7661191 w 7713579"/>
              <a:gd name="connsiteY66" fmla="*/ 3160712 h 6858000"/>
              <a:gd name="connsiteX67" fmla="*/ 7677066 w 7713579"/>
              <a:gd name="connsiteY67" fmla="*/ 3201987 h 6858000"/>
              <a:gd name="connsiteX68" fmla="*/ 7691354 w 7713579"/>
              <a:gd name="connsiteY68" fmla="*/ 3248025 h 6858000"/>
              <a:gd name="connsiteX69" fmla="*/ 7702466 w 7713579"/>
              <a:gd name="connsiteY69" fmla="*/ 3300412 h 6858000"/>
              <a:gd name="connsiteX70" fmla="*/ 7710404 w 7713579"/>
              <a:gd name="connsiteY70" fmla="*/ 3360737 h 6858000"/>
              <a:gd name="connsiteX71" fmla="*/ 7713579 w 7713579"/>
              <a:gd name="connsiteY71" fmla="*/ 3427412 h 6858000"/>
              <a:gd name="connsiteX72" fmla="*/ 7710404 w 7713579"/>
              <a:gd name="connsiteY72" fmla="*/ 3497262 h 6858000"/>
              <a:gd name="connsiteX73" fmla="*/ 7702466 w 7713579"/>
              <a:gd name="connsiteY73" fmla="*/ 3557587 h 6858000"/>
              <a:gd name="connsiteX74" fmla="*/ 7691354 w 7713579"/>
              <a:gd name="connsiteY74" fmla="*/ 3609975 h 6858000"/>
              <a:gd name="connsiteX75" fmla="*/ 7677066 w 7713579"/>
              <a:gd name="connsiteY75" fmla="*/ 3656012 h 6858000"/>
              <a:gd name="connsiteX76" fmla="*/ 7661191 w 7713579"/>
              <a:gd name="connsiteY76" fmla="*/ 3697287 h 6858000"/>
              <a:gd name="connsiteX77" fmla="*/ 7642141 w 7713579"/>
              <a:gd name="connsiteY77" fmla="*/ 3736975 h 6858000"/>
              <a:gd name="connsiteX78" fmla="*/ 7604041 w 7713579"/>
              <a:gd name="connsiteY78" fmla="*/ 3811587 h 6858000"/>
              <a:gd name="connsiteX79" fmla="*/ 7586579 w 7713579"/>
              <a:gd name="connsiteY79" fmla="*/ 3848100 h 6858000"/>
              <a:gd name="connsiteX80" fmla="*/ 7569116 w 7713579"/>
              <a:gd name="connsiteY80" fmla="*/ 3890962 h 6858000"/>
              <a:gd name="connsiteX81" fmla="*/ 7554829 w 7713579"/>
              <a:gd name="connsiteY81" fmla="*/ 3935412 h 6858000"/>
              <a:gd name="connsiteX82" fmla="*/ 7545304 w 7713579"/>
              <a:gd name="connsiteY82" fmla="*/ 3987800 h 6858000"/>
              <a:gd name="connsiteX83" fmla="*/ 7535779 w 7713579"/>
              <a:gd name="connsiteY83" fmla="*/ 4048125 h 6858000"/>
              <a:gd name="connsiteX84" fmla="*/ 7534191 w 7713579"/>
              <a:gd name="connsiteY84" fmla="*/ 4116387 h 6858000"/>
              <a:gd name="connsiteX85" fmla="*/ 7535779 w 7713579"/>
              <a:gd name="connsiteY85" fmla="*/ 4186237 h 6858000"/>
              <a:gd name="connsiteX86" fmla="*/ 7545304 w 7713579"/>
              <a:gd name="connsiteY86" fmla="*/ 4244975 h 6858000"/>
              <a:gd name="connsiteX87" fmla="*/ 7554829 w 7713579"/>
              <a:gd name="connsiteY87" fmla="*/ 4297362 h 6858000"/>
              <a:gd name="connsiteX88" fmla="*/ 7569116 w 7713579"/>
              <a:gd name="connsiteY88" fmla="*/ 4343400 h 6858000"/>
              <a:gd name="connsiteX89" fmla="*/ 7586579 w 7713579"/>
              <a:gd name="connsiteY89" fmla="*/ 4386262 h 6858000"/>
              <a:gd name="connsiteX90" fmla="*/ 7604041 w 7713579"/>
              <a:gd name="connsiteY90" fmla="*/ 4424362 h 6858000"/>
              <a:gd name="connsiteX91" fmla="*/ 7642141 w 7713579"/>
              <a:gd name="connsiteY91" fmla="*/ 4498975 h 6858000"/>
              <a:gd name="connsiteX92" fmla="*/ 7661191 w 7713579"/>
              <a:gd name="connsiteY92" fmla="*/ 4537075 h 6858000"/>
              <a:gd name="connsiteX93" fmla="*/ 7677066 w 7713579"/>
              <a:gd name="connsiteY93" fmla="*/ 4579937 h 6858000"/>
              <a:gd name="connsiteX94" fmla="*/ 7691354 w 7713579"/>
              <a:gd name="connsiteY94" fmla="*/ 4625975 h 6858000"/>
              <a:gd name="connsiteX95" fmla="*/ 7702466 w 7713579"/>
              <a:gd name="connsiteY95" fmla="*/ 4678362 h 6858000"/>
              <a:gd name="connsiteX96" fmla="*/ 7710404 w 7713579"/>
              <a:gd name="connsiteY96" fmla="*/ 4738687 h 6858000"/>
              <a:gd name="connsiteX97" fmla="*/ 7713579 w 7713579"/>
              <a:gd name="connsiteY97" fmla="*/ 4806950 h 6858000"/>
              <a:gd name="connsiteX98" fmla="*/ 7710404 w 7713579"/>
              <a:gd name="connsiteY98" fmla="*/ 4875212 h 6858000"/>
              <a:gd name="connsiteX99" fmla="*/ 7702466 w 7713579"/>
              <a:gd name="connsiteY99" fmla="*/ 4935537 h 6858000"/>
              <a:gd name="connsiteX100" fmla="*/ 7691354 w 7713579"/>
              <a:gd name="connsiteY100" fmla="*/ 4987925 h 6858000"/>
              <a:gd name="connsiteX101" fmla="*/ 7677066 w 7713579"/>
              <a:gd name="connsiteY101" fmla="*/ 5033962 h 6858000"/>
              <a:gd name="connsiteX102" fmla="*/ 7661191 w 7713579"/>
              <a:gd name="connsiteY102" fmla="*/ 5075237 h 6858000"/>
              <a:gd name="connsiteX103" fmla="*/ 7642141 w 7713579"/>
              <a:gd name="connsiteY103" fmla="*/ 5114925 h 6858000"/>
              <a:gd name="connsiteX104" fmla="*/ 7623091 w 7713579"/>
              <a:gd name="connsiteY104" fmla="*/ 5149850 h 6858000"/>
              <a:gd name="connsiteX105" fmla="*/ 7604041 w 7713579"/>
              <a:gd name="connsiteY105" fmla="*/ 5186362 h 6858000"/>
              <a:gd name="connsiteX106" fmla="*/ 7586579 w 7713579"/>
              <a:gd name="connsiteY106" fmla="*/ 5226050 h 6858000"/>
              <a:gd name="connsiteX107" fmla="*/ 7569116 w 7713579"/>
              <a:gd name="connsiteY107" fmla="*/ 5268912 h 6858000"/>
              <a:gd name="connsiteX108" fmla="*/ 7554829 w 7713579"/>
              <a:gd name="connsiteY108" fmla="*/ 5313362 h 6858000"/>
              <a:gd name="connsiteX109" fmla="*/ 7545304 w 7713579"/>
              <a:gd name="connsiteY109" fmla="*/ 5365750 h 6858000"/>
              <a:gd name="connsiteX110" fmla="*/ 7535779 w 7713579"/>
              <a:gd name="connsiteY110" fmla="*/ 5426075 h 6858000"/>
              <a:gd name="connsiteX111" fmla="*/ 7534191 w 7713579"/>
              <a:gd name="connsiteY111" fmla="*/ 5494337 h 6858000"/>
              <a:gd name="connsiteX112" fmla="*/ 7535779 w 7713579"/>
              <a:gd name="connsiteY112" fmla="*/ 5562600 h 6858000"/>
              <a:gd name="connsiteX113" fmla="*/ 7545304 w 7713579"/>
              <a:gd name="connsiteY113" fmla="*/ 5622925 h 6858000"/>
              <a:gd name="connsiteX114" fmla="*/ 7554829 w 7713579"/>
              <a:gd name="connsiteY114" fmla="*/ 5675312 h 6858000"/>
              <a:gd name="connsiteX115" fmla="*/ 7569116 w 7713579"/>
              <a:gd name="connsiteY115" fmla="*/ 5721350 h 6858000"/>
              <a:gd name="connsiteX116" fmla="*/ 7586579 w 7713579"/>
              <a:gd name="connsiteY116" fmla="*/ 5762625 h 6858000"/>
              <a:gd name="connsiteX117" fmla="*/ 7604041 w 7713579"/>
              <a:gd name="connsiteY117" fmla="*/ 5802312 h 6858000"/>
              <a:gd name="connsiteX118" fmla="*/ 7623091 w 7713579"/>
              <a:gd name="connsiteY118" fmla="*/ 5840412 h 6858000"/>
              <a:gd name="connsiteX119" fmla="*/ 7642141 w 7713579"/>
              <a:gd name="connsiteY119" fmla="*/ 5876925 h 6858000"/>
              <a:gd name="connsiteX120" fmla="*/ 7661191 w 7713579"/>
              <a:gd name="connsiteY120" fmla="*/ 5915025 h 6858000"/>
              <a:gd name="connsiteX121" fmla="*/ 7677066 w 7713579"/>
              <a:gd name="connsiteY121" fmla="*/ 5956300 h 6858000"/>
              <a:gd name="connsiteX122" fmla="*/ 7691354 w 7713579"/>
              <a:gd name="connsiteY122" fmla="*/ 6003925 h 6858000"/>
              <a:gd name="connsiteX123" fmla="*/ 7702466 w 7713579"/>
              <a:gd name="connsiteY123" fmla="*/ 6056312 h 6858000"/>
              <a:gd name="connsiteX124" fmla="*/ 7710404 w 7713579"/>
              <a:gd name="connsiteY124" fmla="*/ 6113462 h 6858000"/>
              <a:gd name="connsiteX125" fmla="*/ 7713579 w 7713579"/>
              <a:gd name="connsiteY125" fmla="*/ 6183312 h 6858000"/>
              <a:gd name="connsiteX126" fmla="*/ 7710404 w 7713579"/>
              <a:gd name="connsiteY126" fmla="*/ 6251575 h 6858000"/>
              <a:gd name="connsiteX127" fmla="*/ 7702466 w 7713579"/>
              <a:gd name="connsiteY127" fmla="*/ 6311900 h 6858000"/>
              <a:gd name="connsiteX128" fmla="*/ 7691354 w 7713579"/>
              <a:gd name="connsiteY128" fmla="*/ 6361112 h 6858000"/>
              <a:gd name="connsiteX129" fmla="*/ 7677066 w 7713579"/>
              <a:gd name="connsiteY129" fmla="*/ 6407150 h 6858000"/>
              <a:gd name="connsiteX130" fmla="*/ 7661191 w 7713579"/>
              <a:gd name="connsiteY130" fmla="*/ 6448425 h 6858000"/>
              <a:gd name="connsiteX131" fmla="*/ 7643729 w 7713579"/>
              <a:gd name="connsiteY131" fmla="*/ 6488112 h 6858000"/>
              <a:gd name="connsiteX132" fmla="*/ 7626266 w 7713579"/>
              <a:gd name="connsiteY132" fmla="*/ 6523037 h 6858000"/>
              <a:gd name="connsiteX133" fmla="*/ 7607216 w 7713579"/>
              <a:gd name="connsiteY133" fmla="*/ 6561137 h 6858000"/>
              <a:gd name="connsiteX134" fmla="*/ 7588166 w 7713579"/>
              <a:gd name="connsiteY134" fmla="*/ 6597650 h 6858000"/>
              <a:gd name="connsiteX135" fmla="*/ 7572291 w 7713579"/>
              <a:gd name="connsiteY135" fmla="*/ 6640512 h 6858000"/>
              <a:gd name="connsiteX136" fmla="*/ 7556416 w 7713579"/>
              <a:gd name="connsiteY136" fmla="*/ 6683375 h 6858000"/>
              <a:gd name="connsiteX137" fmla="*/ 7546891 w 7713579"/>
              <a:gd name="connsiteY137" fmla="*/ 6735762 h 6858000"/>
              <a:gd name="connsiteX138" fmla="*/ 7538954 w 7713579"/>
              <a:gd name="connsiteY138" fmla="*/ 6791325 h 6858000"/>
              <a:gd name="connsiteX139" fmla="*/ 7534191 w 7713579"/>
              <a:gd name="connsiteY139" fmla="*/ 6858000 h 6858000"/>
              <a:gd name="connsiteX140" fmla="*/ 0 w 7713579"/>
              <a:gd name="connsiteY140" fmla="*/ 6858000 h 6858000"/>
              <a:gd name="connsiteX141" fmla="*/ 0 w 7713579"/>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713579" h="6858000">
                <a:moveTo>
                  <a:pt x="0" y="0"/>
                </a:moveTo>
                <a:lnTo>
                  <a:pt x="7534191" y="0"/>
                </a:lnTo>
                <a:lnTo>
                  <a:pt x="7538954" y="66675"/>
                </a:lnTo>
                <a:lnTo>
                  <a:pt x="7546891" y="122237"/>
                </a:lnTo>
                <a:lnTo>
                  <a:pt x="7556416" y="174625"/>
                </a:lnTo>
                <a:lnTo>
                  <a:pt x="7572291" y="217487"/>
                </a:lnTo>
                <a:lnTo>
                  <a:pt x="7588166" y="260350"/>
                </a:lnTo>
                <a:lnTo>
                  <a:pt x="7607216" y="296862"/>
                </a:lnTo>
                <a:lnTo>
                  <a:pt x="7626266" y="334962"/>
                </a:lnTo>
                <a:lnTo>
                  <a:pt x="7643729" y="369887"/>
                </a:lnTo>
                <a:lnTo>
                  <a:pt x="7661191" y="409575"/>
                </a:lnTo>
                <a:lnTo>
                  <a:pt x="7677066" y="450850"/>
                </a:lnTo>
                <a:lnTo>
                  <a:pt x="7691354" y="496887"/>
                </a:lnTo>
                <a:lnTo>
                  <a:pt x="7702466" y="546100"/>
                </a:lnTo>
                <a:lnTo>
                  <a:pt x="7710404" y="606425"/>
                </a:lnTo>
                <a:lnTo>
                  <a:pt x="7713579" y="673100"/>
                </a:lnTo>
                <a:lnTo>
                  <a:pt x="7710404" y="744537"/>
                </a:lnTo>
                <a:lnTo>
                  <a:pt x="7702466" y="801687"/>
                </a:lnTo>
                <a:lnTo>
                  <a:pt x="7691354" y="854075"/>
                </a:lnTo>
                <a:lnTo>
                  <a:pt x="7677066" y="901700"/>
                </a:lnTo>
                <a:lnTo>
                  <a:pt x="7661191" y="942975"/>
                </a:lnTo>
                <a:lnTo>
                  <a:pt x="7642141" y="981075"/>
                </a:lnTo>
                <a:lnTo>
                  <a:pt x="7623091" y="1017587"/>
                </a:lnTo>
                <a:lnTo>
                  <a:pt x="7604041" y="1055687"/>
                </a:lnTo>
                <a:lnTo>
                  <a:pt x="7586579" y="1095375"/>
                </a:lnTo>
                <a:lnTo>
                  <a:pt x="7569116" y="1136650"/>
                </a:lnTo>
                <a:lnTo>
                  <a:pt x="7554829" y="1182687"/>
                </a:lnTo>
                <a:lnTo>
                  <a:pt x="7545304" y="1235075"/>
                </a:lnTo>
                <a:lnTo>
                  <a:pt x="7535779" y="1295400"/>
                </a:lnTo>
                <a:lnTo>
                  <a:pt x="7534191" y="1363662"/>
                </a:lnTo>
                <a:lnTo>
                  <a:pt x="7535779" y="1431925"/>
                </a:lnTo>
                <a:lnTo>
                  <a:pt x="7545304" y="1492250"/>
                </a:lnTo>
                <a:lnTo>
                  <a:pt x="7554829" y="1544637"/>
                </a:lnTo>
                <a:lnTo>
                  <a:pt x="7569116" y="1589087"/>
                </a:lnTo>
                <a:lnTo>
                  <a:pt x="7586579" y="1631950"/>
                </a:lnTo>
                <a:lnTo>
                  <a:pt x="7604041" y="1671637"/>
                </a:lnTo>
                <a:lnTo>
                  <a:pt x="7623091" y="1708150"/>
                </a:lnTo>
                <a:lnTo>
                  <a:pt x="7642141" y="1743075"/>
                </a:lnTo>
                <a:lnTo>
                  <a:pt x="7661191" y="1782762"/>
                </a:lnTo>
                <a:lnTo>
                  <a:pt x="7677066" y="1824037"/>
                </a:lnTo>
                <a:lnTo>
                  <a:pt x="7691354" y="1870075"/>
                </a:lnTo>
                <a:lnTo>
                  <a:pt x="7702466" y="1922462"/>
                </a:lnTo>
                <a:lnTo>
                  <a:pt x="7710404" y="1982787"/>
                </a:lnTo>
                <a:lnTo>
                  <a:pt x="7713579" y="2051050"/>
                </a:lnTo>
                <a:lnTo>
                  <a:pt x="7710404" y="2119312"/>
                </a:lnTo>
                <a:lnTo>
                  <a:pt x="7702466" y="2179637"/>
                </a:lnTo>
                <a:lnTo>
                  <a:pt x="7691354" y="2232025"/>
                </a:lnTo>
                <a:lnTo>
                  <a:pt x="7677066" y="2278062"/>
                </a:lnTo>
                <a:lnTo>
                  <a:pt x="7661191" y="2319337"/>
                </a:lnTo>
                <a:lnTo>
                  <a:pt x="7642141" y="2359025"/>
                </a:lnTo>
                <a:lnTo>
                  <a:pt x="7623091" y="2395537"/>
                </a:lnTo>
                <a:lnTo>
                  <a:pt x="7604041" y="2433637"/>
                </a:lnTo>
                <a:lnTo>
                  <a:pt x="7586579" y="2471737"/>
                </a:lnTo>
                <a:lnTo>
                  <a:pt x="7569116" y="2513012"/>
                </a:lnTo>
                <a:lnTo>
                  <a:pt x="7554829" y="2560637"/>
                </a:lnTo>
                <a:lnTo>
                  <a:pt x="7545304" y="2613025"/>
                </a:lnTo>
                <a:lnTo>
                  <a:pt x="7535779" y="2671762"/>
                </a:lnTo>
                <a:lnTo>
                  <a:pt x="7534191" y="2741612"/>
                </a:lnTo>
                <a:lnTo>
                  <a:pt x="7535779" y="2809875"/>
                </a:lnTo>
                <a:lnTo>
                  <a:pt x="7545304" y="2868612"/>
                </a:lnTo>
                <a:lnTo>
                  <a:pt x="7554829" y="2922587"/>
                </a:lnTo>
                <a:lnTo>
                  <a:pt x="7569116" y="2967037"/>
                </a:lnTo>
                <a:lnTo>
                  <a:pt x="7586579" y="3009900"/>
                </a:lnTo>
                <a:lnTo>
                  <a:pt x="7604041" y="3046412"/>
                </a:lnTo>
                <a:lnTo>
                  <a:pt x="7623091" y="3084512"/>
                </a:lnTo>
                <a:lnTo>
                  <a:pt x="7642141" y="3121025"/>
                </a:lnTo>
                <a:lnTo>
                  <a:pt x="7661191" y="3160712"/>
                </a:lnTo>
                <a:lnTo>
                  <a:pt x="7677066" y="3201987"/>
                </a:lnTo>
                <a:lnTo>
                  <a:pt x="7691354" y="3248025"/>
                </a:lnTo>
                <a:lnTo>
                  <a:pt x="7702466" y="3300412"/>
                </a:lnTo>
                <a:lnTo>
                  <a:pt x="7710404" y="3360737"/>
                </a:lnTo>
                <a:lnTo>
                  <a:pt x="7713579" y="3427412"/>
                </a:lnTo>
                <a:lnTo>
                  <a:pt x="7710404" y="3497262"/>
                </a:lnTo>
                <a:lnTo>
                  <a:pt x="7702466" y="3557587"/>
                </a:lnTo>
                <a:lnTo>
                  <a:pt x="7691354" y="3609975"/>
                </a:lnTo>
                <a:lnTo>
                  <a:pt x="7677066" y="3656012"/>
                </a:lnTo>
                <a:lnTo>
                  <a:pt x="7661191" y="3697287"/>
                </a:lnTo>
                <a:lnTo>
                  <a:pt x="7642141" y="3736975"/>
                </a:lnTo>
                <a:lnTo>
                  <a:pt x="7604041" y="3811587"/>
                </a:lnTo>
                <a:lnTo>
                  <a:pt x="7586579" y="3848100"/>
                </a:lnTo>
                <a:lnTo>
                  <a:pt x="7569116" y="3890962"/>
                </a:lnTo>
                <a:lnTo>
                  <a:pt x="7554829" y="3935412"/>
                </a:lnTo>
                <a:lnTo>
                  <a:pt x="7545304" y="3987800"/>
                </a:lnTo>
                <a:lnTo>
                  <a:pt x="7535779" y="4048125"/>
                </a:lnTo>
                <a:lnTo>
                  <a:pt x="7534191" y="4116387"/>
                </a:lnTo>
                <a:lnTo>
                  <a:pt x="7535779" y="4186237"/>
                </a:lnTo>
                <a:lnTo>
                  <a:pt x="7545304" y="4244975"/>
                </a:lnTo>
                <a:lnTo>
                  <a:pt x="7554829" y="4297362"/>
                </a:lnTo>
                <a:lnTo>
                  <a:pt x="7569116" y="4343400"/>
                </a:lnTo>
                <a:lnTo>
                  <a:pt x="7586579" y="4386262"/>
                </a:lnTo>
                <a:lnTo>
                  <a:pt x="7604041" y="4424362"/>
                </a:lnTo>
                <a:lnTo>
                  <a:pt x="7642141" y="4498975"/>
                </a:lnTo>
                <a:lnTo>
                  <a:pt x="7661191" y="4537075"/>
                </a:lnTo>
                <a:lnTo>
                  <a:pt x="7677066" y="4579937"/>
                </a:lnTo>
                <a:lnTo>
                  <a:pt x="7691354" y="4625975"/>
                </a:lnTo>
                <a:lnTo>
                  <a:pt x="7702466" y="4678362"/>
                </a:lnTo>
                <a:lnTo>
                  <a:pt x="7710404" y="4738687"/>
                </a:lnTo>
                <a:lnTo>
                  <a:pt x="7713579" y="4806950"/>
                </a:lnTo>
                <a:lnTo>
                  <a:pt x="7710404" y="4875212"/>
                </a:lnTo>
                <a:lnTo>
                  <a:pt x="7702466" y="4935537"/>
                </a:lnTo>
                <a:lnTo>
                  <a:pt x="7691354" y="4987925"/>
                </a:lnTo>
                <a:lnTo>
                  <a:pt x="7677066" y="5033962"/>
                </a:lnTo>
                <a:lnTo>
                  <a:pt x="7661191" y="5075237"/>
                </a:lnTo>
                <a:lnTo>
                  <a:pt x="7642141" y="5114925"/>
                </a:lnTo>
                <a:lnTo>
                  <a:pt x="7623091" y="5149850"/>
                </a:lnTo>
                <a:lnTo>
                  <a:pt x="7604041" y="5186362"/>
                </a:lnTo>
                <a:lnTo>
                  <a:pt x="7586579" y="5226050"/>
                </a:lnTo>
                <a:lnTo>
                  <a:pt x="7569116" y="5268912"/>
                </a:lnTo>
                <a:lnTo>
                  <a:pt x="7554829" y="5313362"/>
                </a:lnTo>
                <a:lnTo>
                  <a:pt x="7545304" y="5365750"/>
                </a:lnTo>
                <a:lnTo>
                  <a:pt x="7535779" y="5426075"/>
                </a:lnTo>
                <a:lnTo>
                  <a:pt x="7534191" y="5494337"/>
                </a:lnTo>
                <a:lnTo>
                  <a:pt x="7535779" y="5562600"/>
                </a:lnTo>
                <a:lnTo>
                  <a:pt x="7545304" y="5622925"/>
                </a:lnTo>
                <a:lnTo>
                  <a:pt x="7554829" y="5675312"/>
                </a:lnTo>
                <a:lnTo>
                  <a:pt x="7569116" y="5721350"/>
                </a:lnTo>
                <a:lnTo>
                  <a:pt x="7586579" y="5762625"/>
                </a:lnTo>
                <a:lnTo>
                  <a:pt x="7604041" y="5802312"/>
                </a:lnTo>
                <a:lnTo>
                  <a:pt x="7623091" y="5840412"/>
                </a:lnTo>
                <a:lnTo>
                  <a:pt x="7642141" y="5876925"/>
                </a:lnTo>
                <a:lnTo>
                  <a:pt x="7661191" y="5915025"/>
                </a:lnTo>
                <a:lnTo>
                  <a:pt x="7677066" y="5956300"/>
                </a:lnTo>
                <a:lnTo>
                  <a:pt x="7691354" y="6003925"/>
                </a:lnTo>
                <a:lnTo>
                  <a:pt x="7702466" y="6056312"/>
                </a:lnTo>
                <a:lnTo>
                  <a:pt x="7710404" y="6113462"/>
                </a:lnTo>
                <a:lnTo>
                  <a:pt x="7713579" y="6183312"/>
                </a:lnTo>
                <a:lnTo>
                  <a:pt x="7710404" y="6251575"/>
                </a:lnTo>
                <a:lnTo>
                  <a:pt x="7702466" y="6311900"/>
                </a:lnTo>
                <a:lnTo>
                  <a:pt x="7691354" y="6361112"/>
                </a:lnTo>
                <a:lnTo>
                  <a:pt x="7677066" y="6407150"/>
                </a:lnTo>
                <a:lnTo>
                  <a:pt x="7661191" y="6448425"/>
                </a:lnTo>
                <a:lnTo>
                  <a:pt x="7643729" y="6488112"/>
                </a:lnTo>
                <a:lnTo>
                  <a:pt x="7626266" y="6523037"/>
                </a:lnTo>
                <a:lnTo>
                  <a:pt x="7607216" y="6561137"/>
                </a:lnTo>
                <a:lnTo>
                  <a:pt x="7588166" y="6597650"/>
                </a:lnTo>
                <a:lnTo>
                  <a:pt x="7572291" y="6640512"/>
                </a:lnTo>
                <a:lnTo>
                  <a:pt x="7556416" y="6683375"/>
                </a:lnTo>
                <a:lnTo>
                  <a:pt x="7546891" y="6735762"/>
                </a:lnTo>
                <a:lnTo>
                  <a:pt x="7538954" y="6791325"/>
                </a:lnTo>
                <a:lnTo>
                  <a:pt x="7534191" y="6858000"/>
                </a:lnTo>
                <a:lnTo>
                  <a:pt x="0" y="6858000"/>
                </a:lnTo>
                <a:lnTo>
                  <a:pt x="0" y="0"/>
                </a:ln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D5A78634-B028-4BC7-B06F-40DCBC308FAF}"/>
              </a:ext>
            </a:extLst>
          </p:cNvPr>
          <p:cNvSpPr>
            <a:spLocks noGrp="1"/>
          </p:cNvSpPr>
          <p:nvPr>
            <p:ph type="body" idx="1"/>
          </p:nvPr>
        </p:nvSpPr>
        <p:spPr>
          <a:xfrm>
            <a:off x="6012480" y="2286000"/>
            <a:ext cx="2557732" cy="3844800"/>
          </a:xfrm>
        </p:spPr>
        <p:txBody>
          <a:bodyPr vert="horz" lIns="91440" tIns="45720" rIns="91440" bIns="45720" rtlCol="0">
            <a:normAutofit/>
          </a:bodyPr>
          <a:lstStyle/>
          <a:p>
            <a:r>
              <a:rPr lang="en-US" sz="3600" dirty="0">
                <a:solidFill>
                  <a:schemeClr val="tx1">
                    <a:alpha val="60000"/>
                  </a:schemeClr>
                </a:solidFill>
              </a:rPr>
              <a:t>Partially Observable 8-Puzzle</a:t>
            </a:r>
          </a:p>
        </p:txBody>
      </p:sp>
      <p:grpSp>
        <p:nvGrpSpPr>
          <p:cNvPr id="6" name="Group 5">
            <a:extLst>
              <a:ext uri="{FF2B5EF4-FFF2-40B4-BE49-F238E27FC236}">
                <a16:creationId xmlns:a16="http://schemas.microsoft.com/office/drawing/2014/main" id="{23E4A02A-EB10-4AC6-B332-BCB38243C263}"/>
              </a:ext>
            </a:extLst>
          </p:cNvPr>
          <p:cNvGrpSpPr/>
          <p:nvPr/>
        </p:nvGrpSpPr>
        <p:grpSpPr>
          <a:xfrm>
            <a:off x="573788" y="1235357"/>
            <a:ext cx="4417405" cy="4403442"/>
            <a:chOff x="6545179" y="2923674"/>
            <a:chExt cx="2132096" cy="2125357"/>
          </a:xfrm>
          <a:solidFill>
            <a:srgbClr val="595959">
              <a:alpha val="60000"/>
            </a:srgbClr>
          </a:solidFill>
        </p:grpSpPr>
        <p:pic>
          <p:nvPicPr>
            <p:cNvPr id="7" name="Picture 6" descr="8puzzle">
              <a:extLst>
                <a:ext uri="{FF2B5EF4-FFF2-40B4-BE49-F238E27FC236}">
                  <a16:creationId xmlns:a16="http://schemas.microsoft.com/office/drawing/2014/main" id="{8CAEE922-C4DD-463A-856E-5CBAE57933F1}"/>
                </a:ext>
              </a:extLst>
            </p:cNvPr>
            <p:cNvPicPr>
              <a:picLocks noChangeAspect="1" noChangeArrowheads="1"/>
            </p:cNvPicPr>
            <p:nvPr/>
          </p:nvPicPr>
          <p:blipFill rotWithShape="1">
            <a:blip r:embed="rId2" cstate="print"/>
            <a:srcRect r="53691" b="11894"/>
            <a:stretch/>
          </p:blipFill>
          <p:spPr bwMode="auto">
            <a:xfrm>
              <a:off x="6705600" y="3048794"/>
              <a:ext cx="1971675" cy="1905000"/>
            </a:xfrm>
            <a:prstGeom prst="rect">
              <a:avLst/>
            </a:prstGeom>
            <a:grpFill/>
          </p:spPr>
        </p:pic>
        <p:sp>
          <p:nvSpPr>
            <p:cNvPr id="8" name="Freeform: Shape 7">
              <a:extLst>
                <a:ext uri="{FF2B5EF4-FFF2-40B4-BE49-F238E27FC236}">
                  <a16:creationId xmlns:a16="http://schemas.microsoft.com/office/drawing/2014/main" id="{474DA2B6-C660-48B6-B9DD-BCCA7196377F}"/>
                </a:ext>
              </a:extLst>
            </p:cNvPr>
            <p:cNvSpPr/>
            <p:nvPr/>
          </p:nvSpPr>
          <p:spPr>
            <a:xfrm>
              <a:off x="6545179" y="2923674"/>
              <a:ext cx="2132096" cy="2125357"/>
            </a:xfrm>
            <a:custGeom>
              <a:avLst/>
              <a:gdLst>
                <a:gd name="connsiteX0" fmla="*/ 36095 w 2177716"/>
                <a:gd name="connsiteY0" fmla="*/ 794084 h 2117558"/>
                <a:gd name="connsiteX1" fmla="*/ 36095 w 2177716"/>
                <a:gd name="connsiteY1" fmla="*/ 794084 h 2117558"/>
                <a:gd name="connsiteX2" fmla="*/ 830179 w 2177716"/>
                <a:gd name="connsiteY2" fmla="*/ 794084 h 2117558"/>
                <a:gd name="connsiteX3" fmla="*/ 842210 w 2177716"/>
                <a:gd name="connsiteY3" fmla="*/ 794084 h 2117558"/>
                <a:gd name="connsiteX4" fmla="*/ 806116 w 2177716"/>
                <a:gd name="connsiteY4" fmla="*/ 0 h 2117558"/>
                <a:gd name="connsiteX5" fmla="*/ 2177716 w 2177716"/>
                <a:gd name="connsiteY5" fmla="*/ 0 h 2117558"/>
                <a:gd name="connsiteX6" fmla="*/ 2153653 w 2177716"/>
                <a:gd name="connsiteY6" fmla="*/ 2117558 h 2117558"/>
                <a:gd name="connsiteX7" fmla="*/ 0 w 2177716"/>
                <a:gd name="connsiteY7" fmla="*/ 2057400 h 2117558"/>
                <a:gd name="connsiteX8" fmla="*/ 36095 w 2177716"/>
                <a:gd name="connsiteY8" fmla="*/ 794084 h 211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7716" h="2117558">
                  <a:moveTo>
                    <a:pt x="36095" y="794084"/>
                  </a:moveTo>
                  <a:lnTo>
                    <a:pt x="36095" y="794084"/>
                  </a:lnTo>
                  <a:lnTo>
                    <a:pt x="830179" y="794084"/>
                  </a:lnTo>
                  <a:lnTo>
                    <a:pt x="842210" y="794084"/>
                  </a:lnTo>
                  <a:lnTo>
                    <a:pt x="806116" y="0"/>
                  </a:lnTo>
                  <a:lnTo>
                    <a:pt x="2177716" y="0"/>
                  </a:lnTo>
                  <a:lnTo>
                    <a:pt x="2153653" y="2117558"/>
                  </a:lnTo>
                  <a:lnTo>
                    <a:pt x="0" y="2057400"/>
                  </a:lnTo>
                  <a:lnTo>
                    <a:pt x="36095" y="794084"/>
                  </a:lnTo>
                  <a:close/>
                </a:path>
              </a:pathLst>
            </a:cu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168164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C77B07A-CDE1-4DA3-B6DB-01E392AB2EC5}"/>
              </a:ext>
            </a:extLst>
          </p:cNvPr>
          <p:cNvSpPr>
            <a:spLocks noGrp="1"/>
          </p:cNvSpPr>
          <p:nvPr>
            <p:ph type="title"/>
          </p:nvPr>
        </p:nvSpPr>
        <p:spPr>
          <a:xfrm>
            <a:off x="628650" y="365126"/>
            <a:ext cx="4933950" cy="1325563"/>
          </a:xfrm>
        </p:spPr>
        <p:txBody>
          <a:bodyPr/>
          <a:lstStyle/>
          <a:p>
            <a:r>
              <a:rPr lang="en-US" dirty="0"/>
              <a:t>Partially Observable 8-Puzzle</a:t>
            </a:r>
          </a:p>
        </p:txBody>
      </p:sp>
      <p:sp>
        <p:nvSpPr>
          <p:cNvPr id="5" name="Content Placeholder 4">
            <a:extLst>
              <a:ext uri="{FF2B5EF4-FFF2-40B4-BE49-F238E27FC236}">
                <a16:creationId xmlns:a16="http://schemas.microsoft.com/office/drawing/2014/main" id="{0C883E69-33D5-4952-8BA7-5015B56799C3}"/>
              </a:ext>
            </a:extLst>
          </p:cNvPr>
          <p:cNvSpPr>
            <a:spLocks noGrp="1"/>
          </p:cNvSpPr>
          <p:nvPr>
            <p:ph idx="1"/>
          </p:nvPr>
        </p:nvSpPr>
        <p:spPr>
          <a:xfrm>
            <a:off x="628650" y="1825625"/>
            <a:ext cx="5543550" cy="4667249"/>
          </a:xfrm>
        </p:spPr>
        <p:txBody>
          <a:bodyPr>
            <a:normAutofit fontScale="77500" lnSpcReduction="20000"/>
          </a:bodyPr>
          <a:lstStyle/>
          <a:p>
            <a:pPr marL="514350" indent="-514350">
              <a:buFont typeface="+mj-lt"/>
              <a:buAutoNum type="arabicPeriod"/>
            </a:pPr>
            <a:r>
              <a:rPr lang="en-US" dirty="0"/>
              <a:t>Give a problem description for each step.</a:t>
            </a:r>
          </a:p>
          <a:p>
            <a:pPr lvl="1"/>
            <a:r>
              <a:rPr lang="en-US" dirty="0"/>
              <a:t>States:</a:t>
            </a:r>
          </a:p>
          <a:p>
            <a:pPr lvl="1"/>
            <a:r>
              <a:rPr lang="en-US" dirty="0"/>
              <a:t>Initial state:</a:t>
            </a:r>
          </a:p>
          <a:p>
            <a:pPr lvl="1"/>
            <a:r>
              <a:rPr lang="en-US" dirty="0"/>
              <a:t>Actions:</a:t>
            </a:r>
          </a:p>
          <a:p>
            <a:pPr lvl="1"/>
            <a:r>
              <a:rPr lang="en-US" dirty="0"/>
              <a:t>Transition model:</a:t>
            </a:r>
          </a:p>
          <a:p>
            <a:pPr lvl="1"/>
            <a:r>
              <a:rPr lang="en-US" dirty="0"/>
              <a:t>Goal test:</a:t>
            </a:r>
          </a:p>
          <a:p>
            <a:pPr lvl="1"/>
            <a:r>
              <a:rPr lang="en-US" dirty="0"/>
              <a:t>Percept function:</a:t>
            </a:r>
          </a:p>
          <a:p>
            <a:pPr marL="514350" indent="-514350">
              <a:buFont typeface="+mj-lt"/>
              <a:buAutoNum type="arabicPeriod"/>
            </a:pPr>
            <a:endParaRPr lang="en-US" dirty="0"/>
          </a:p>
          <a:p>
            <a:pPr marL="514350" indent="-514350">
              <a:buFont typeface="+mj-lt"/>
              <a:buAutoNum type="arabicPeriod"/>
            </a:pPr>
            <a:r>
              <a:rPr lang="en-US" dirty="0"/>
              <a:t>The problem can be solved using an AND-OR Tree, but is there an easier solution?</a:t>
            </a:r>
          </a:p>
          <a:p>
            <a:pPr marL="514350" indent="-514350">
              <a:buFont typeface="+mj-lt"/>
              <a:buAutoNum type="arabicPeriod"/>
            </a:pPr>
            <a:endParaRPr lang="en-US" dirty="0"/>
          </a:p>
          <a:p>
            <a:pPr marL="514350" indent="-514350">
              <a:buFont typeface="+mj-lt"/>
              <a:buAutoNum type="arabicPeriod"/>
            </a:pPr>
            <a:endParaRPr lang="en-US" dirty="0"/>
          </a:p>
          <a:p>
            <a:pPr marL="971550" lvl="1" indent="-514350">
              <a:buFont typeface="+mj-lt"/>
              <a:buAutoNum type="alphaLcPeriod"/>
            </a:pPr>
            <a:r>
              <a:rPr lang="en-US" dirty="0"/>
              <a:t>What type of agent do we use?</a:t>
            </a:r>
          </a:p>
          <a:p>
            <a:pPr marL="971550" lvl="1" indent="-514350">
              <a:buFont typeface="+mj-lt"/>
              <a:buAutoNum type="alphaLcPeriod"/>
            </a:pPr>
            <a:endParaRPr lang="en-US" dirty="0"/>
          </a:p>
          <a:p>
            <a:pPr marL="971550" lvl="1" indent="-514350">
              <a:buFont typeface="+mj-lt"/>
              <a:buAutoNum type="alphaLcPeriod"/>
            </a:pPr>
            <a:r>
              <a:rPr lang="en-US" dirty="0"/>
              <a:t>What algorithms can be used?</a:t>
            </a:r>
          </a:p>
        </p:txBody>
      </p:sp>
      <p:grpSp>
        <p:nvGrpSpPr>
          <p:cNvPr id="6" name="Group 5">
            <a:extLst>
              <a:ext uri="{FF2B5EF4-FFF2-40B4-BE49-F238E27FC236}">
                <a16:creationId xmlns:a16="http://schemas.microsoft.com/office/drawing/2014/main" id="{DBB5C5F6-68A3-4DD2-83AC-ED9499A064A3}"/>
              </a:ext>
            </a:extLst>
          </p:cNvPr>
          <p:cNvGrpSpPr/>
          <p:nvPr/>
        </p:nvGrpSpPr>
        <p:grpSpPr>
          <a:xfrm>
            <a:off x="6477000" y="349084"/>
            <a:ext cx="2177716" cy="2117558"/>
            <a:chOff x="6545179" y="2923674"/>
            <a:chExt cx="2177716" cy="2117558"/>
          </a:xfrm>
          <a:solidFill>
            <a:srgbClr val="595959">
              <a:alpha val="60000"/>
            </a:srgbClr>
          </a:solidFill>
        </p:grpSpPr>
        <p:pic>
          <p:nvPicPr>
            <p:cNvPr id="7" name="Picture 6" descr="8puzzle">
              <a:extLst>
                <a:ext uri="{FF2B5EF4-FFF2-40B4-BE49-F238E27FC236}">
                  <a16:creationId xmlns:a16="http://schemas.microsoft.com/office/drawing/2014/main" id="{5D73636E-CBBA-4DEE-846F-F1A0C6B3B493}"/>
                </a:ext>
              </a:extLst>
            </p:cNvPr>
            <p:cNvPicPr>
              <a:picLocks noChangeAspect="1" noChangeArrowheads="1"/>
            </p:cNvPicPr>
            <p:nvPr/>
          </p:nvPicPr>
          <p:blipFill rotWithShape="1">
            <a:blip r:embed="rId3" cstate="print"/>
            <a:srcRect r="53691" b="11894"/>
            <a:stretch/>
          </p:blipFill>
          <p:spPr bwMode="auto">
            <a:xfrm>
              <a:off x="6705600" y="3048794"/>
              <a:ext cx="1971675" cy="1905000"/>
            </a:xfrm>
            <a:prstGeom prst="rect">
              <a:avLst/>
            </a:prstGeom>
            <a:grpFill/>
          </p:spPr>
        </p:pic>
        <p:sp>
          <p:nvSpPr>
            <p:cNvPr id="8" name="Freeform: Shape 7">
              <a:extLst>
                <a:ext uri="{FF2B5EF4-FFF2-40B4-BE49-F238E27FC236}">
                  <a16:creationId xmlns:a16="http://schemas.microsoft.com/office/drawing/2014/main" id="{AF8A80EB-E496-484B-8540-6335A0608DFF}"/>
                </a:ext>
              </a:extLst>
            </p:cNvPr>
            <p:cNvSpPr/>
            <p:nvPr/>
          </p:nvSpPr>
          <p:spPr>
            <a:xfrm>
              <a:off x="6545179" y="2923674"/>
              <a:ext cx="2177716" cy="2117558"/>
            </a:xfrm>
            <a:custGeom>
              <a:avLst/>
              <a:gdLst>
                <a:gd name="connsiteX0" fmla="*/ 36095 w 2177716"/>
                <a:gd name="connsiteY0" fmla="*/ 794084 h 2117558"/>
                <a:gd name="connsiteX1" fmla="*/ 36095 w 2177716"/>
                <a:gd name="connsiteY1" fmla="*/ 794084 h 2117558"/>
                <a:gd name="connsiteX2" fmla="*/ 830179 w 2177716"/>
                <a:gd name="connsiteY2" fmla="*/ 794084 h 2117558"/>
                <a:gd name="connsiteX3" fmla="*/ 842210 w 2177716"/>
                <a:gd name="connsiteY3" fmla="*/ 794084 h 2117558"/>
                <a:gd name="connsiteX4" fmla="*/ 806116 w 2177716"/>
                <a:gd name="connsiteY4" fmla="*/ 0 h 2117558"/>
                <a:gd name="connsiteX5" fmla="*/ 2177716 w 2177716"/>
                <a:gd name="connsiteY5" fmla="*/ 0 h 2117558"/>
                <a:gd name="connsiteX6" fmla="*/ 2153653 w 2177716"/>
                <a:gd name="connsiteY6" fmla="*/ 2117558 h 2117558"/>
                <a:gd name="connsiteX7" fmla="*/ 0 w 2177716"/>
                <a:gd name="connsiteY7" fmla="*/ 2057400 h 2117558"/>
                <a:gd name="connsiteX8" fmla="*/ 36095 w 2177716"/>
                <a:gd name="connsiteY8" fmla="*/ 794084 h 211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7716" h="2117558">
                  <a:moveTo>
                    <a:pt x="36095" y="794084"/>
                  </a:moveTo>
                  <a:lnTo>
                    <a:pt x="36095" y="794084"/>
                  </a:lnTo>
                  <a:lnTo>
                    <a:pt x="830179" y="794084"/>
                  </a:lnTo>
                  <a:lnTo>
                    <a:pt x="842210" y="794084"/>
                  </a:lnTo>
                  <a:lnTo>
                    <a:pt x="806116" y="0"/>
                  </a:lnTo>
                  <a:lnTo>
                    <a:pt x="2177716" y="0"/>
                  </a:lnTo>
                  <a:lnTo>
                    <a:pt x="2153653" y="2117558"/>
                  </a:lnTo>
                  <a:lnTo>
                    <a:pt x="0" y="2057400"/>
                  </a:lnTo>
                  <a:lnTo>
                    <a:pt x="36095" y="794084"/>
                  </a:lnTo>
                  <a:close/>
                </a:path>
              </a:pathLst>
            </a:cu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0930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large waterfall&#10;&#10;Description automatically generated">
            <a:extLst>
              <a:ext uri="{FF2B5EF4-FFF2-40B4-BE49-F238E27FC236}">
                <a16:creationId xmlns:a16="http://schemas.microsoft.com/office/drawing/2014/main" id="{C4248280-7291-46B0-9671-ED7A8C8B6E7F}"/>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l="6818" r="4181" b="-1"/>
          <a:stretch/>
        </p:blipFill>
        <p:spPr>
          <a:xfrm>
            <a:off x="-2285" y="10"/>
            <a:ext cx="9143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F08FD7-3544-4ECB-9BBB-12B038B908A3}"/>
              </a:ext>
            </a:extLst>
          </p:cNvPr>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4500" b="1" dirty="0">
                <a:solidFill>
                  <a:srgbClr val="FFFFFF"/>
                </a:solidFill>
                <a:effectLst>
                  <a:outerShdw blurRad="38100" dist="38100" dir="2700000" algn="tl">
                    <a:srgbClr val="000000">
                      <a:alpha val="43137"/>
                    </a:srgbClr>
                  </a:outerShdw>
                </a:effectLst>
              </a:rPr>
              <a:t>Exploration</a:t>
            </a:r>
          </a:p>
        </p:txBody>
      </p:sp>
      <p:sp>
        <p:nvSpPr>
          <p:cNvPr id="5" name="Text Placeholder 4">
            <a:extLst>
              <a:ext uri="{FF2B5EF4-FFF2-40B4-BE49-F238E27FC236}">
                <a16:creationId xmlns:a16="http://schemas.microsoft.com/office/drawing/2014/main" id="{03DE9B46-0040-4EF6-9C7A-E00DBC1C61C2}"/>
              </a:ext>
            </a:extLst>
          </p:cNvPr>
          <p:cNvSpPr>
            <a:spLocks noGrp="1"/>
          </p:cNvSpPr>
          <p:nvPr>
            <p:ph type="body" idx="1"/>
          </p:nvPr>
        </p:nvSpPr>
        <p:spPr>
          <a:xfrm>
            <a:off x="825038" y="4072043"/>
            <a:ext cx="7543800" cy="1282707"/>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sz="3200" dirty="0">
                <a:solidFill>
                  <a:srgbClr val="FFFFFF"/>
                </a:solidFill>
                <a:effectLst>
                  <a:outerShdw blurRad="38100" dist="38100" dir="2700000" algn="tl">
                    <a:srgbClr val="000000">
                      <a:alpha val="43137"/>
                    </a:srgbClr>
                  </a:outerShdw>
                </a:effectLst>
              </a:rPr>
              <a:t>Unknown Environment and </a:t>
            </a:r>
            <a:br>
              <a:rPr lang="en-US" sz="3200" dirty="0">
                <a:solidFill>
                  <a:srgbClr val="FFFFFF"/>
                </a:solidFill>
                <a:effectLst>
                  <a:outerShdw blurRad="38100" dist="38100" dir="2700000" algn="tl">
                    <a:srgbClr val="000000">
                      <a:alpha val="43137"/>
                    </a:srgbClr>
                  </a:outerShdw>
                </a:effectLst>
              </a:rPr>
            </a:br>
            <a:r>
              <a:rPr lang="en-US" sz="3200" dirty="0">
                <a:solidFill>
                  <a:srgbClr val="FFFFFF"/>
                </a:solidFill>
                <a:effectLst>
                  <a:outerShdw blurRad="38100" dist="38100" dir="2700000" algn="tl">
                    <a:srgbClr val="000000">
                      <a:alpha val="43137"/>
                    </a:srgbClr>
                  </a:outerShdw>
                </a:effectLst>
              </a:rPr>
              <a:t>Online Search</a:t>
            </a:r>
          </a:p>
        </p:txBody>
      </p:sp>
    </p:spTree>
    <p:extLst>
      <p:ext uri="{BB962C8B-B14F-4D97-AF65-F5344CB8AC3E}">
        <p14:creationId xmlns:p14="http://schemas.microsoft.com/office/powerpoint/2010/main" val="25228959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D66669-F88A-481D-B660-36D3D3B896F6}"/>
              </a:ext>
            </a:extLst>
          </p:cNvPr>
          <p:cNvSpPr>
            <a:spLocks noGrp="1"/>
          </p:cNvSpPr>
          <p:nvPr>
            <p:ph type="title"/>
          </p:nvPr>
        </p:nvSpPr>
        <p:spPr/>
        <p:txBody>
          <a:bodyPr/>
          <a:lstStyle/>
          <a:p>
            <a:r>
              <a:rPr lang="en-US" dirty="0"/>
              <a:t>Online Search</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36F2D4E4-8EDB-4A8F-BC83-2065F739A00B}"/>
                  </a:ext>
                </a:extLst>
              </p:cNvPr>
              <p:cNvSpPr>
                <a:spLocks noGrp="1"/>
              </p:cNvSpPr>
              <p:nvPr>
                <p:ph idx="1"/>
              </p:nvPr>
            </p:nvSpPr>
            <p:spPr>
              <a:xfrm>
                <a:off x="628650" y="1825624"/>
                <a:ext cx="7886700" cy="4667249"/>
              </a:xfrm>
            </p:spPr>
            <p:txBody>
              <a:bodyPr>
                <a:normAutofit fontScale="70000" lnSpcReduction="20000"/>
              </a:bodyPr>
              <a:lstStyle/>
              <a:p>
                <a:r>
                  <a:rPr lang="en-US" b="1" dirty="0"/>
                  <a:t>Recall offline search</a:t>
                </a:r>
                <a:r>
                  <a:rPr lang="en-US" dirty="0"/>
                  <a:t>: Create a plan using the state space as a model before taking any action. The </a:t>
                </a:r>
                <a:r>
                  <a:rPr lang="en-US" b="1" dirty="0"/>
                  <a:t>plan</a:t>
                </a:r>
                <a:r>
                  <a:rPr lang="en-US" dirty="0"/>
                  <a:t> can be a sequence of actions or a </a:t>
                </a:r>
                <a:r>
                  <a:rPr lang="en-US" b="1" dirty="0"/>
                  <a:t>conditional plan</a:t>
                </a:r>
                <a:r>
                  <a:rPr lang="en-US" dirty="0"/>
                  <a:t> to account for uncertainty.</a:t>
                </a:r>
              </a:p>
              <a:p>
                <a:endParaRPr lang="en-US" dirty="0"/>
              </a:p>
              <a:p>
                <a:r>
                  <a:rPr lang="en-US" b="1" dirty="0"/>
                  <a:t>Online search </a:t>
                </a:r>
                <a:r>
                  <a:rPr lang="en-US" dirty="0"/>
                  <a:t>explores the real world one action at a time. Prediction is replaced by “act” and update by “observe.” </a:t>
                </a:r>
              </a:p>
              <a:p>
                <a:pPr marL="0" indent="0">
                  <a:buNone/>
                </a:pPr>
                <a:endParaRPr lang="en-US" dirty="0"/>
              </a:p>
              <a:p>
                <a:endParaRPr lang="en-US" dirty="0"/>
              </a:p>
              <a:p>
                <a:endParaRPr lang="en-US" dirty="0"/>
              </a:p>
              <a:p>
                <a:r>
                  <a:rPr lang="en-US" dirty="0"/>
                  <a:t>Useful for</a:t>
                </a:r>
              </a:p>
              <a:p>
                <a:pPr lvl="1"/>
                <a:r>
                  <a:rPr lang="en-US" b="1" dirty="0"/>
                  <a:t>Real-time problems</a:t>
                </a:r>
                <a:r>
                  <a:rPr lang="en-US" dirty="0"/>
                  <a:t>: When offline computation takes too long and there is a penalty for sitting around and thinking.</a:t>
                </a:r>
              </a:p>
              <a:p>
                <a:pPr lvl="1"/>
                <a:r>
                  <a:rPr lang="en-US" b="1" dirty="0"/>
                  <a:t>Nondeterministic domain</a:t>
                </a:r>
                <a:r>
                  <a:rPr lang="en-US" dirty="0"/>
                  <a:t>: Only focus on what actually happens instead of planning for everything!</a:t>
                </a:r>
              </a:p>
              <a:p>
                <a:pPr lvl="1"/>
                <a:r>
                  <a:rPr lang="en-US" b="1" dirty="0"/>
                  <a:t>Unknown environment</a:t>
                </a:r>
                <a:r>
                  <a:rPr lang="en-US" dirty="0"/>
                  <a:t>: The agent has no complete model of how the environment works. It needs to explore an unknown state space and/or what actions do. I.e., it needs to </a:t>
                </a:r>
                <a:r>
                  <a:rPr lang="en-US" b="1" dirty="0"/>
                  <a:t>learn the transition model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 :</m:t>
                    </m:r>
                    <m:r>
                      <a:rPr lang="en-US" b="0" i="1" smtClean="0">
                        <a:latin typeface="Cambria Math" panose="02040503050406030204" pitchFamily="18" charset="0"/>
                      </a:rPr>
                      <m:t>𝑆</m:t>
                    </m:r>
                    <m:r>
                      <a:rPr lang="en-US" b="0" i="1" smtClean="0">
                        <a:latin typeface="Cambria Math" panose="02040503050406030204" pitchFamily="18" charset="0"/>
                      </a:rPr>
                      <m:t>×</m:t>
                    </m:r>
                    <m:r>
                      <a:rPr lang="en-US" b="0" i="1" smtClean="0">
                        <a:latin typeface="Cambria Math" panose="02040503050406030204" pitchFamily="18" charset="0"/>
                      </a:rPr>
                      <m:t>𝐴</m:t>
                    </m:r>
                    <m:r>
                      <a:rPr lang="en-US" b="0" i="1" smtClean="0">
                        <a:latin typeface="Cambria Math" panose="02040503050406030204" pitchFamily="18" charset="0"/>
                      </a:rPr>
                      <m:t>→</m:t>
                    </m:r>
                    <m:r>
                      <a:rPr lang="en-US" b="0" i="1" smtClean="0">
                        <a:latin typeface="Cambria Math" panose="02040503050406030204" pitchFamily="18" charset="0"/>
                      </a:rPr>
                      <m:t>𝑆</m:t>
                    </m:r>
                  </m:oMath>
                </a14:m>
                <a:endParaRPr lang="en-US" dirty="0"/>
              </a:p>
              <a:p>
                <a:pPr marL="514350" indent="-514350">
                  <a:buFont typeface="+mj-lt"/>
                  <a:buAutoNum type="arabicPeriod"/>
                </a:pPr>
                <a:endParaRPr lang="en-US" dirty="0"/>
              </a:p>
              <a:p>
                <a:pPr marL="0" indent="0">
                  <a:buNone/>
                </a:pPr>
                <a:endParaRPr lang="en-US" dirty="0"/>
              </a:p>
            </p:txBody>
          </p:sp>
        </mc:Choice>
        <mc:Fallback xmlns="">
          <p:sp>
            <p:nvSpPr>
              <p:cNvPr id="5" name="Content Placeholder 4">
                <a:extLst>
                  <a:ext uri="{FF2B5EF4-FFF2-40B4-BE49-F238E27FC236}">
                    <a16:creationId xmlns:a16="http://schemas.microsoft.com/office/drawing/2014/main" id="{36F2D4E4-8EDB-4A8F-BC83-2065F739A00B}"/>
                  </a:ext>
                </a:extLst>
              </p:cNvPr>
              <p:cNvSpPr>
                <a:spLocks noGrp="1" noRot="1" noChangeAspect="1" noMove="1" noResize="1" noEditPoints="1" noAdjustHandles="1" noChangeArrowheads="1" noChangeShapeType="1" noTextEdit="1"/>
              </p:cNvSpPr>
              <p:nvPr>
                <p:ph idx="1"/>
              </p:nvPr>
            </p:nvSpPr>
            <p:spPr>
              <a:xfrm>
                <a:off x="628650" y="1825624"/>
                <a:ext cx="7886700" cy="4667249"/>
              </a:xfrm>
              <a:blipFill>
                <a:blip r:embed="rId2"/>
                <a:stretch>
                  <a:fillRect l="-696" t="-2350" r="-464"/>
                </a:stretch>
              </a:blipFill>
            </p:spPr>
            <p:txBody>
              <a:bodyPr/>
              <a:lstStyle/>
              <a:p>
                <a:r>
                  <a:rPr lang="en-US">
                    <a:noFill/>
                  </a:rPr>
                  <a:t> </a:t>
                </a:r>
              </a:p>
            </p:txBody>
          </p:sp>
        </mc:Fallback>
      </mc:AlternateContent>
      <p:grpSp>
        <p:nvGrpSpPr>
          <p:cNvPr id="9" name="Group 8">
            <a:extLst>
              <a:ext uri="{FF2B5EF4-FFF2-40B4-BE49-F238E27FC236}">
                <a16:creationId xmlns:a16="http://schemas.microsoft.com/office/drawing/2014/main" id="{72B73AF8-6360-4423-8FC9-B99C20DD5A37}"/>
              </a:ext>
            </a:extLst>
          </p:cNvPr>
          <p:cNvGrpSpPr/>
          <p:nvPr/>
        </p:nvGrpSpPr>
        <p:grpSpPr>
          <a:xfrm>
            <a:off x="1371600" y="3429000"/>
            <a:ext cx="6670196" cy="990600"/>
            <a:chOff x="1524000" y="4318000"/>
            <a:chExt cx="6670196" cy="990600"/>
          </a:xfrm>
        </p:grpSpPr>
        <p:graphicFrame>
          <p:nvGraphicFramePr>
            <p:cNvPr id="7" name="Diagram 6">
              <a:extLst>
                <a:ext uri="{FF2B5EF4-FFF2-40B4-BE49-F238E27FC236}">
                  <a16:creationId xmlns:a16="http://schemas.microsoft.com/office/drawing/2014/main" id="{06345C14-DEF3-4B23-B4C8-9E33AD50E5FF}"/>
                </a:ext>
              </a:extLst>
            </p:cNvPr>
            <p:cNvGraphicFramePr/>
            <p:nvPr>
              <p:extLst>
                <p:ext uri="{D42A27DB-BD31-4B8C-83A1-F6EECF244321}">
                  <p14:modId xmlns:p14="http://schemas.microsoft.com/office/powerpoint/2010/main" val="3623393423"/>
                </p:ext>
              </p:extLst>
            </p:nvPr>
          </p:nvGraphicFramePr>
          <p:xfrm>
            <a:off x="1524000" y="4343400"/>
            <a:ext cx="6096000" cy="965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1849F1FC-9B66-4D06-90CA-E1236537E4A1}"/>
                </a:ext>
              </a:extLst>
            </p:cNvPr>
            <p:cNvSpPr txBox="1"/>
            <p:nvPr/>
          </p:nvSpPr>
          <p:spPr>
            <a:xfrm>
              <a:off x="7620000" y="4318000"/>
              <a:ext cx="574196" cy="769441"/>
            </a:xfrm>
            <a:prstGeom prst="rect">
              <a:avLst/>
            </a:prstGeom>
            <a:noFill/>
          </p:spPr>
          <p:txBody>
            <a:bodyPr wrap="none" rtlCol="0">
              <a:spAutoFit/>
            </a:bodyPr>
            <a:lstStyle/>
            <a:p>
              <a:r>
                <a:rPr lang="en-US" sz="4400" dirty="0"/>
                <a:t>…</a:t>
              </a:r>
            </a:p>
          </p:txBody>
        </p:sp>
      </p:grpSp>
    </p:spTree>
    <p:extLst>
      <p:ext uri="{BB962C8B-B14F-4D97-AF65-F5344CB8AC3E}">
        <p14:creationId xmlns:p14="http://schemas.microsoft.com/office/powerpoint/2010/main" val="10366782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D77CF-01C3-4042-9B1D-6090012DC6F8}"/>
              </a:ext>
            </a:extLst>
          </p:cNvPr>
          <p:cNvSpPr>
            <a:spLocks noGrp="1"/>
          </p:cNvSpPr>
          <p:nvPr>
            <p:ph type="title"/>
          </p:nvPr>
        </p:nvSpPr>
        <p:spPr/>
        <p:txBody>
          <a:bodyPr/>
          <a:lstStyle/>
          <a:p>
            <a:r>
              <a:rPr lang="en-US" dirty="0"/>
              <a:t>Design Considerations for</a:t>
            </a:r>
            <a:br>
              <a:rPr lang="en-US" dirty="0"/>
            </a:br>
            <a:r>
              <a:rPr lang="en-US" dirty="0"/>
              <a:t>Online Search</a:t>
            </a:r>
          </a:p>
        </p:txBody>
      </p:sp>
      <p:sp>
        <p:nvSpPr>
          <p:cNvPr id="3" name="Content Placeholder 2">
            <a:extLst>
              <a:ext uri="{FF2B5EF4-FFF2-40B4-BE49-F238E27FC236}">
                <a16:creationId xmlns:a16="http://schemas.microsoft.com/office/drawing/2014/main" id="{9F9BC170-BDB8-47E2-887E-CFAB6D558BF9}"/>
              </a:ext>
            </a:extLst>
          </p:cNvPr>
          <p:cNvSpPr>
            <a:spLocks noGrp="1"/>
          </p:cNvSpPr>
          <p:nvPr>
            <p:ph idx="1"/>
          </p:nvPr>
        </p:nvSpPr>
        <p:spPr/>
        <p:txBody>
          <a:bodyPr>
            <a:normAutofit fontScale="92500" lnSpcReduction="20000"/>
          </a:bodyPr>
          <a:lstStyle/>
          <a:p>
            <a:r>
              <a:rPr lang="en-US" b="1" dirty="0"/>
              <a:t>Knowledge</a:t>
            </a:r>
            <a:r>
              <a:rPr lang="en-US" dirty="0"/>
              <a:t>: What does the agent already know about the outcome of actions? E.g., does go north and then south lead to the same location?</a:t>
            </a:r>
          </a:p>
          <a:p>
            <a:endParaRPr lang="en-US" b="1" dirty="0"/>
          </a:p>
          <a:p>
            <a:r>
              <a:rPr lang="en-US" b="1" dirty="0"/>
              <a:t>Safely explorable state space/world</a:t>
            </a:r>
            <a:r>
              <a:rPr lang="en-US" dirty="0"/>
              <a:t>: There are </a:t>
            </a:r>
            <a:r>
              <a:rPr lang="en-US" b="1" dirty="0">
                <a:solidFill>
                  <a:srgbClr val="FF0000"/>
                </a:solidFill>
              </a:rPr>
              <a:t>no irreversible actions</a:t>
            </a:r>
            <a:r>
              <a:rPr lang="en-US" b="1" dirty="0"/>
              <a:t> </a:t>
            </a:r>
            <a:r>
              <a:rPr lang="en-US" dirty="0"/>
              <a:t>(e.g., traps, cliffs). At least the agent needs to be able to avoid these actions.</a:t>
            </a:r>
          </a:p>
          <a:p>
            <a:endParaRPr lang="en-US" dirty="0"/>
          </a:p>
          <a:p>
            <a:r>
              <a:rPr lang="en-US" b="1" dirty="0"/>
              <a:t>Exploration order</a:t>
            </a:r>
            <a:r>
              <a:rPr lang="en-US" dirty="0"/>
              <a:t>: Expanding nodes in </a:t>
            </a:r>
            <a:r>
              <a:rPr lang="en-US" b="1" dirty="0">
                <a:solidFill>
                  <a:srgbClr val="FF0000"/>
                </a:solidFill>
              </a:rPr>
              <a:t>local order </a:t>
            </a:r>
            <a:r>
              <a:rPr lang="en-US" dirty="0"/>
              <a:t>is more efficient if you have to execute the actions to get observations: Depth-first search with backtracking instead of BFS or A* Search.</a:t>
            </a:r>
          </a:p>
          <a:p>
            <a:endParaRPr lang="en-US" dirty="0"/>
          </a:p>
          <a:p>
            <a:endParaRPr lang="en-US" dirty="0"/>
          </a:p>
        </p:txBody>
      </p:sp>
    </p:spTree>
    <p:extLst>
      <p:ext uri="{BB962C8B-B14F-4D97-AF65-F5344CB8AC3E}">
        <p14:creationId xmlns:p14="http://schemas.microsoft.com/office/powerpoint/2010/main" val="822203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06802-F881-48BB-B947-245B8B743088}"/>
              </a:ext>
            </a:extLst>
          </p:cNvPr>
          <p:cNvSpPr>
            <a:spLocks noGrp="1"/>
          </p:cNvSpPr>
          <p:nvPr>
            <p:ph type="title"/>
          </p:nvPr>
        </p:nvSpPr>
        <p:spPr>
          <a:xfrm>
            <a:off x="628650" y="242878"/>
            <a:ext cx="7886700" cy="1325563"/>
          </a:xfrm>
        </p:spPr>
        <p:txBody>
          <a:bodyPr>
            <a:normAutofit/>
          </a:bodyPr>
          <a:lstStyle/>
          <a:p>
            <a:r>
              <a:rPr lang="en-US" sz="3600" dirty="0"/>
              <a:t>Online Search:  Model-based Agent Program for Unknown Transition model</a:t>
            </a:r>
          </a:p>
        </p:txBody>
      </p:sp>
      <p:pic>
        <p:nvPicPr>
          <p:cNvPr id="4" name="Content Placeholder 3">
            <a:extLst>
              <a:ext uri="{FF2B5EF4-FFF2-40B4-BE49-F238E27FC236}">
                <a16:creationId xmlns:a16="http://schemas.microsoft.com/office/drawing/2014/main" id="{5AA15F9E-CC23-4755-8DFC-0FC677B45F2E}"/>
              </a:ext>
            </a:extLst>
          </p:cNvPr>
          <p:cNvPicPr>
            <a:picLocks noGrp="1" noChangeAspect="1"/>
          </p:cNvPicPr>
          <p:nvPr>
            <p:ph idx="1"/>
          </p:nvPr>
        </p:nvPicPr>
        <p:blipFill>
          <a:blip r:embed="rId2"/>
          <a:stretch>
            <a:fillRect/>
          </a:stretch>
        </p:blipFill>
        <p:spPr>
          <a:xfrm>
            <a:off x="862865" y="2565976"/>
            <a:ext cx="7315200" cy="4027563"/>
          </a:xfrm>
          <a:prstGeom prst="rect">
            <a:avLst/>
          </a:prstGeom>
        </p:spPr>
        <p:style>
          <a:lnRef idx="2">
            <a:schemeClr val="accent2"/>
          </a:lnRef>
          <a:fillRef idx="1">
            <a:schemeClr val="lt1"/>
          </a:fillRef>
          <a:effectRef idx="0">
            <a:schemeClr val="accent2"/>
          </a:effectRef>
          <a:fontRef idx="minor">
            <a:schemeClr val="dk1"/>
          </a:fontRef>
        </p:style>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A4CC798-F7CC-4932-9665-53EE83AC2773}"/>
                  </a:ext>
                </a:extLst>
              </p:cNvPr>
              <p:cNvSpPr txBox="1"/>
              <p:nvPr/>
            </p:nvSpPr>
            <p:spPr>
              <a:xfrm>
                <a:off x="664745" y="1371600"/>
                <a:ext cx="7543800" cy="1169551"/>
              </a:xfrm>
              <a:prstGeom prst="rect">
                <a:avLst/>
              </a:prstGeom>
              <a:noFill/>
            </p:spPr>
            <p:txBody>
              <a:bodyPr wrap="square" rtlCol="0">
                <a:spAutoFit/>
              </a:bodyPr>
              <a:lstStyle/>
              <a:p>
                <a:r>
                  <a:rPr lang="en-US" sz="1400" dirty="0"/>
                  <a:t>Environment is deterministic but </a:t>
                </a:r>
              </a:p>
              <a:p>
                <a:pPr marL="285750" indent="-285750">
                  <a:buFont typeface="Arial" panose="020B0604020202020204" pitchFamily="34" charset="0"/>
                  <a:buChar char="•"/>
                </a:pPr>
                <a:r>
                  <a:rPr lang="en-US" sz="1400" dirty="0"/>
                  <a:t>only partially observable (</a:t>
                </a:r>
                <a14:m>
                  <m:oMath xmlns:m="http://schemas.openxmlformats.org/officeDocument/2006/math">
                    <m:r>
                      <a:rPr lang="en-US" sz="1400" i="1" dirty="0" smtClean="0">
                        <a:latin typeface="Cambria Math" panose="02040503050406030204" pitchFamily="18" charset="0"/>
                      </a:rPr>
                      <m:t>𝑝𝑒𝑟𝑐𝑒𝑝𝑡</m:t>
                    </m:r>
                    <m:d>
                      <m:dPr>
                        <m:ctrlPr>
                          <a:rPr lang="en-US" sz="1400" i="1" dirty="0" smtClean="0">
                            <a:latin typeface="Cambria Math" panose="02040503050406030204" pitchFamily="18" charset="0"/>
                          </a:rPr>
                        </m:ctrlPr>
                      </m:dPr>
                      <m:e>
                        <m:r>
                          <a:rPr lang="en-US" sz="1400" i="1" dirty="0" smtClean="0">
                            <a:latin typeface="Cambria Math" panose="02040503050406030204" pitchFamily="18" charset="0"/>
                          </a:rPr>
                          <m:t>𝑠</m:t>
                        </m:r>
                      </m:e>
                    </m:d>
                    <m:r>
                      <a:rPr lang="en-US" sz="1400" i="1" dirty="0" smtClean="0">
                        <a:latin typeface="Cambria Math" panose="02040503050406030204" pitchFamily="18" charset="0"/>
                      </a:rPr>
                      <m:t>=</m:t>
                    </m:r>
                    <m:r>
                      <a:rPr lang="en-US" sz="1400" b="0" i="1" dirty="0" smtClean="0">
                        <a:latin typeface="Cambria Math" panose="02040503050406030204" pitchFamily="18" charset="0"/>
                      </a:rPr>
                      <m:t>𝑐𝑢𝑟𝑟𝑒𝑛𝑡</m:t>
                    </m:r>
                    <m:r>
                      <a:rPr lang="en-US" sz="1400" b="0" i="1" dirty="0" smtClean="0">
                        <a:latin typeface="Cambria Math" panose="02040503050406030204" pitchFamily="18" charset="0"/>
                      </a:rPr>
                      <m:t> </m:t>
                    </m:r>
                    <m:r>
                      <a:rPr lang="en-US" sz="1400" b="0" i="1" dirty="0" smtClean="0">
                        <a:latin typeface="Cambria Math" panose="02040503050406030204" pitchFamily="18" charset="0"/>
                      </a:rPr>
                      <m:t>𝑙𝑜𝑐𝑎𝑡𝑖𝑜𝑛</m:t>
                    </m:r>
                    <m:r>
                      <a:rPr lang="en-US" sz="1400" b="0" i="0" dirty="0" smtClean="0">
                        <a:latin typeface="Cambria Math" panose="02040503050406030204" pitchFamily="18" charset="0"/>
                      </a:rPr>
                      <m:t>,</m:t>
                    </m:r>
                  </m:oMath>
                </a14:m>
                <a:r>
                  <a:rPr lang="en-US" sz="1400" dirty="0"/>
                  <a:t> state space may be unknown) </a:t>
                </a:r>
              </a:p>
              <a:p>
                <a:pPr marL="285750" indent="-285750">
                  <a:buFont typeface="Arial" panose="020B0604020202020204" pitchFamily="34" charset="0"/>
                  <a:buChar char="•"/>
                </a:pPr>
                <a:r>
                  <a:rPr lang="en-US" sz="1400" dirty="0"/>
                  <a:t>unknown transition model (function </a:t>
                </a:r>
                <a14:m>
                  <m:oMath xmlns:m="http://schemas.openxmlformats.org/officeDocument/2006/math">
                    <m:r>
                      <a:rPr lang="en-US" sz="1400" i="1" dirty="0" smtClean="0">
                        <a:latin typeface="Cambria Math" panose="02040503050406030204" pitchFamily="18" charset="0"/>
                      </a:rPr>
                      <m:t>𝑟𝑒𝑠𝑢𝑙𝑡</m:t>
                    </m:r>
                  </m:oMath>
                </a14:m>
                <a:r>
                  <a:rPr lang="en-US" sz="1400" dirty="0"/>
                  <a:t>).</a:t>
                </a:r>
              </a:p>
              <a:p>
                <a:r>
                  <a:rPr lang="en-US" sz="1400" b="1" dirty="0"/>
                  <a:t>Approach</a:t>
                </a:r>
                <a:r>
                  <a:rPr lang="en-US" sz="1400" dirty="0"/>
                  <a:t>: The algorithm builds the map </a:t>
                </a:r>
                <a14:m>
                  <m:oMath xmlns:m="http://schemas.openxmlformats.org/officeDocument/2006/math">
                    <m:r>
                      <a:rPr lang="en-US" sz="1400" i="1" dirty="0" smtClean="0">
                        <a:latin typeface="Cambria Math" panose="02040503050406030204" pitchFamily="18" charset="0"/>
                      </a:rPr>
                      <m:t>𝑟𝑒𝑠𝑢𝑙𝑡</m:t>
                    </m:r>
                    <m:d>
                      <m:dPr>
                        <m:ctrlPr>
                          <a:rPr lang="en-US" sz="1400" b="0" i="1" dirty="0" smtClean="0">
                            <a:latin typeface="Cambria Math" panose="02040503050406030204" pitchFamily="18" charset="0"/>
                          </a:rPr>
                        </m:ctrlPr>
                      </m:dPr>
                      <m:e>
                        <m:r>
                          <a:rPr lang="en-US" sz="1400" b="0" i="1" dirty="0" smtClean="0">
                            <a:latin typeface="Cambria Math" panose="02040503050406030204" pitchFamily="18" charset="0"/>
                          </a:rPr>
                          <m:t>𝑠</m:t>
                        </m:r>
                        <m:r>
                          <a:rPr lang="en-US" sz="1400" b="0" i="1" dirty="0" smtClean="0">
                            <a:latin typeface="Cambria Math" panose="02040503050406030204" pitchFamily="18" charset="0"/>
                          </a:rPr>
                          <m:t>, </m:t>
                        </m:r>
                        <m:r>
                          <a:rPr lang="en-US" sz="1400" b="0" i="1" dirty="0" smtClean="0">
                            <a:latin typeface="Cambria Math" panose="02040503050406030204" pitchFamily="18" charset="0"/>
                          </a:rPr>
                          <m:t>𝑎</m:t>
                        </m:r>
                      </m:e>
                    </m:d>
                    <m:r>
                      <a:rPr lang="en-US" sz="1400" b="0" i="1" dirty="0" smtClean="0">
                        <a:latin typeface="Cambria Math" panose="02040503050406030204" pitchFamily="18" charset="0"/>
                      </a:rPr>
                      <m:t>→</m:t>
                    </m:r>
                    <m:r>
                      <a:rPr lang="en-US" sz="1400" b="0" i="1" dirty="0" smtClean="0">
                        <a:latin typeface="Cambria Math" panose="02040503050406030204" pitchFamily="18" charset="0"/>
                      </a:rPr>
                      <m:t>𝑠</m:t>
                    </m:r>
                    <m:r>
                      <a:rPr lang="en-US" sz="1400" b="0" i="1" dirty="0" smtClean="0">
                        <a:latin typeface="Cambria Math" panose="02040503050406030204" pitchFamily="18" charset="0"/>
                      </a:rPr>
                      <m:t>′</m:t>
                    </m:r>
                  </m:oMath>
                </a14:m>
                <a:r>
                  <a:rPr lang="en-US" sz="1400" dirty="0"/>
                  <a:t> by trying all actions and backtracks when all actions in a state have been explored.</a:t>
                </a:r>
              </a:p>
            </p:txBody>
          </p:sp>
        </mc:Choice>
        <mc:Fallback xmlns="">
          <p:sp>
            <p:nvSpPr>
              <p:cNvPr id="3" name="TextBox 2">
                <a:extLst>
                  <a:ext uri="{FF2B5EF4-FFF2-40B4-BE49-F238E27FC236}">
                    <a16:creationId xmlns:a16="http://schemas.microsoft.com/office/drawing/2014/main" id="{9A4CC798-F7CC-4932-9665-53EE83AC2773}"/>
                  </a:ext>
                </a:extLst>
              </p:cNvPr>
              <p:cNvSpPr txBox="1">
                <a:spLocks noRot="1" noChangeAspect="1" noMove="1" noResize="1" noEditPoints="1" noAdjustHandles="1" noChangeArrowheads="1" noChangeShapeType="1" noTextEdit="1"/>
              </p:cNvSpPr>
              <p:nvPr/>
            </p:nvSpPr>
            <p:spPr>
              <a:xfrm>
                <a:off x="664745" y="1371600"/>
                <a:ext cx="7543800" cy="1169551"/>
              </a:xfrm>
              <a:prstGeom prst="rect">
                <a:avLst/>
              </a:prstGeom>
              <a:blipFill>
                <a:blip r:embed="rId3"/>
                <a:stretch>
                  <a:fillRect l="-242" t="-1042" b="-4167"/>
                </a:stretch>
              </a:blipFill>
            </p:spPr>
            <p:txBody>
              <a:bodyPr/>
              <a:lstStyle/>
              <a:p>
                <a:r>
                  <a:rPr lang="en-US">
                    <a:noFill/>
                  </a:rPr>
                  <a:t> </a:t>
                </a:r>
              </a:p>
            </p:txBody>
          </p:sp>
        </mc:Fallback>
      </mc:AlternateContent>
      <p:sp>
        <p:nvSpPr>
          <p:cNvPr id="6" name="Speech Bubble: Rectangle 5">
            <a:extLst>
              <a:ext uri="{FF2B5EF4-FFF2-40B4-BE49-F238E27FC236}">
                <a16:creationId xmlns:a16="http://schemas.microsoft.com/office/drawing/2014/main" id="{A677F34E-6960-4A5B-A687-612E284E84D8}"/>
              </a:ext>
            </a:extLst>
          </p:cNvPr>
          <p:cNvSpPr/>
          <p:nvPr/>
        </p:nvSpPr>
        <p:spPr>
          <a:xfrm>
            <a:off x="6289669" y="2349287"/>
            <a:ext cx="2625731" cy="433378"/>
          </a:xfrm>
          <a:prstGeom prst="wedgeRectCallout">
            <a:avLst>
              <a:gd name="adj1" fmla="val -57822"/>
              <a:gd name="adj2" fmla="val 1418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Learns results function </a:t>
            </a:r>
            <a:br>
              <a:rPr lang="en-US" sz="1400" dirty="0"/>
            </a:br>
            <a:r>
              <a:rPr lang="en-US" sz="1400" dirty="0"/>
              <a:t>(= transition function)</a:t>
            </a:r>
          </a:p>
        </p:txBody>
      </p:sp>
      <p:sp>
        <p:nvSpPr>
          <p:cNvPr id="7" name="Speech Bubble: Rectangle 6">
            <a:extLst>
              <a:ext uri="{FF2B5EF4-FFF2-40B4-BE49-F238E27FC236}">
                <a16:creationId xmlns:a16="http://schemas.microsoft.com/office/drawing/2014/main" id="{6BFA9E24-CDF4-499C-B79E-D25B4DEEFFA0}"/>
              </a:ext>
            </a:extLst>
          </p:cNvPr>
          <p:cNvSpPr/>
          <p:nvPr/>
        </p:nvSpPr>
        <p:spPr>
          <a:xfrm>
            <a:off x="6604841" y="3124200"/>
            <a:ext cx="2310559" cy="195216"/>
          </a:xfrm>
          <a:prstGeom prst="wedgeRectCallout">
            <a:avLst>
              <a:gd name="adj1" fmla="val -65482"/>
              <a:gd name="adj2" fmla="val 1457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Untried is the “frontier”</a:t>
            </a:r>
          </a:p>
        </p:txBody>
      </p:sp>
      <p:sp>
        <p:nvSpPr>
          <p:cNvPr id="8" name="Speech Bubble: Rectangle 7">
            <a:extLst>
              <a:ext uri="{FF2B5EF4-FFF2-40B4-BE49-F238E27FC236}">
                <a16:creationId xmlns:a16="http://schemas.microsoft.com/office/drawing/2014/main" id="{3660A609-47DE-4ADF-9921-B26FBA231117}"/>
              </a:ext>
            </a:extLst>
          </p:cNvPr>
          <p:cNvSpPr/>
          <p:nvPr/>
        </p:nvSpPr>
        <p:spPr>
          <a:xfrm>
            <a:off x="5974239" y="4431013"/>
            <a:ext cx="2188586" cy="307777"/>
          </a:xfrm>
          <a:prstGeom prst="wedgeRectCallout">
            <a:avLst>
              <a:gd name="adj1" fmla="val -194524"/>
              <a:gd name="adj2" fmla="val 5935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Record the found transition</a:t>
            </a:r>
          </a:p>
        </p:txBody>
      </p:sp>
      <p:sp>
        <p:nvSpPr>
          <p:cNvPr id="5" name="Speech Bubble: Rectangle 4">
            <a:extLst>
              <a:ext uri="{FF2B5EF4-FFF2-40B4-BE49-F238E27FC236}">
                <a16:creationId xmlns:a16="http://schemas.microsoft.com/office/drawing/2014/main" id="{73C008A6-9391-B6CA-C148-56E208B88D2C}"/>
              </a:ext>
            </a:extLst>
          </p:cNvPr>
          <p:cNvSpPr/>
          <p:nvPr/>
        </p:nvSpPr>
        <p:spPr>
          <a:xfrm>
            <a:off x="5974239" y="4924147"/>
            <a:ext cx="2514600" cy="307777"/>
          </a:xfrm>
          <a:prstGeom prst="wedgeRectCallout">
            <a:avLst>
              <a:gd name="adj1" fmla="val -104936"/>
              <a:gd name="adj2" fmla="val -4958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Keep breadcrumbs to go back </a:t>
            </a:r>
          </a:p>
        </p:txBody>
      </p:sp>
      <p:sp>
        <p:nvSpPr>
          <p:cNvPr id="9" name="Speech Bubble: Rectangle 8">
            <a:extLst>
              <a:ext uri="{FF2B5EF4-FFF2-40B4-BE49-F238E27FC236}">
                <a16:creationId xmlns:a16="http://schemas.microsoft.com/office/drawing/2014/main" id="{5D6DE63B-7E58-8AD2-7B97-D5D7DF14275A}"/>
              </a:ext>
            </a:extLst>
          </p:cNvPr>
          <p:cNvSpPr/>
          <p:nvPr/>
        </p:nvSpPr>
        <p:spPr>
          <a:xfrm>
            <a:off x="5867401" y="3880120"/>
            <a:ext cx="3047999" cy="297966"/>
          </a:xfrm>
          <a:prstGeom prst="wedgeRectCallout">
            <a:avLst>
              <a:gd name="adj1" fmla="val -21286"/>
              <a:gd name="adj2" fmla="val -75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unbacktracked</a:t>
            </a:r>
            <a:r>
              <a:rPr lang="en-US" sz="1400" dirty="0"/>
              <a:t>  store the current path</a:t>
            </a:r>
          </a:p>
        </p:txBody>
      </p:sp>
    </p:spTree>
    <p:extLst>
      <p:ext uri="{BB962C8B-B14F-4D97-AF65-F5344CB8AC3E}">
        <p14:creationId xmlns:p14="http://schemas.microsoft.com/office/powerpoint/2010/main" val="3681005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930DE-21B3-4377-14BA-D0C4D7F1AA20}"/>
              </a:ext>
            </a:extLst>
          </p:cNvPr>
          <p:cNvSpPr>
            <a:spLocks noGrp="1"/>
          </p:cNvSpPr>
          <p:nvPr>
            <p:ph type="title"/>
          </p:nvPr>
        </p:nvSpPr>
        <p:spPr/>
        <p:txBody>
          <a:bodyPr/>
          <a:lstStyle/>
          <a:p>
            <a:r>
              <a:rPr lang="en-US" dirty="0"/>
              <a:t>Case Study: DFS with Backtracking for a Maze</a:t>
            </a:r>
          </a:p>
        </p:txBody>
      </p:sp>
      <p:sp>
        <p:nvSpPr>
          <p:cNvPr id="3" name="Content Placeholder 2">
            <a:extLst>
              <a:ext uri="{FF2B5EF4-FFF2-40B4-BE49-F238E27FC236}">
                <a16:creationId xmlns:a16="http://schemas.microsoft.com/office/drawing/2014/main" id="{8B60217F-5C3A-594C-DED6-128AE3AB977E}"/>
              </a:ext>
            </a:extLst>
          </p:cNvPr>
          <p:cNvSpPr>
            <a:spLocks noGrp="1"/>
          </p:cNvSpPr>
          <p:nvPr>
            <p:ph idx="1"/>
          </p:nvPr>
        </p:nvSpPr>
        <p:spPr>
          <a:xfrm>
            <a:off x="610964" y="2062791"/>
            <a:ext cx="2527735" cy="3114590"/>
          </a:xfrm>
        </p:spPr>
        <p:txBody>
          <a:bodyPr>
            <a:normAutofit fontScale="70000" lnSpcReduction="20000"/>
          </a:bodyPr>
          <a:lstStyle/>
          <a:p>
            <a:r>
              <a:rPr lang="en-US" dirty="0"/>
              <a:t>We can only see adjacent squares and don’t know where the goal is!</a:t>
            </a:r>
          </a:p>
          <a:p>
            <a:r>
              <a:rPr lang="en-US" dirty="0"/>
              <a:t>We cannot plan but we have to explore! </a:t>
            </a:r>
          </a:p>
          <a:p>
            <a:r>
              <a:rPr lang="en-US" dirty="0"/>
              <a:t>We know what we have already explored.</a:t>
            </a:r>
          </a:p>
          <a:p>
            <a:r>
              <a:rPr lang="en-US" dirty="0"/>
              <a:t>We only need to store the path for backtracking.</a:t>
            </a:r>
          </a:p>
        </p:txBody>
      </p:sp>
      <p:grpSp>
        <p:nvGrpSpPr>
          <p:cNvPr id="29" name="Group 28">
            <a:extLst>
              <a:ext uri="{FF2B5EF4-FFF2-40B4-BE49-F238E27FC236}">
                <a16:creationId xmlns:a16="http://schemas.microsoft.com/office/drawing/2014/main" id="{B3B428A0-70E0-87D8-CC15-0DE5F80789FB}"/>
              </a:ext>
            </a:extLst>
          </p:cNvPr>
          <p:cNvGrpSpPr/>
          <p:nvPr/>
        </p:nvGrpSpPr>
        <p:grpSpPr>
          <a:xfrm>
            <a:off x="3177839" y="1807064"/>
            <a:ext cx="5745217" cy="4716290"/>
            <a:chOff x="1353736" y="2490239"/>
            <a:chExt cx="5078142" cy="4106689"/>
          </a:xfrm>
        </p:grpSpPr>
        <p:grpSp>
          <p:nvGrpSpPr>
            <p:cNvPr id="9" name="Group 8">
              <a:extLst>
                <a:ext uri="{FF2B5EF4-FFF2-40B4-BE49-F238E27FC236}">
                  <a16:creationId xmlns:a16="http://schemas.microsoft.com/office/drawing/2014/main" id="{11D7EC42-0EB6-D409-79A6-5ED61F5C9639}"/>
                </a:ext>
              </a:extLst>
            </p:cNvPr>
            <p:cNvGrpSpPr/>
            <p:nvPr/>
          </p:nvGrpSpPr>
          <p:grpSpPr>
            <a:xfrm>
              <a:off x="2971800" y="2802308"/>
              <a:ext cx="3460078" cy="3613381"/>
              <a:chOff x="2874316" y="2599890"/>
              <a:chExt cx="3460078" cy="3613381"/>
            </a:xfrm>
          </p:grpSpPr>
          <p:pic>
            <p:nvPicPr>
              <p:cNvPr id="4" name="Picture 2">
                <a:extLst>
                  <a:ext uri="{FF2B5EF4-FFF2-40B4-BE49-F238E27FC236}">
                    <a16:creationId xmlns:a16="http://schemas.microsoft.com/office/drawing/2014/main" id="{981DD39B-CE16-F9D3-8069-CF80E1DFD271}"/>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artisticPencilSketch/>
                        </a14:imgEffect>
                      </a14:imgLayer>
                    </a14:imgProps>
                  </a:ext>
                </a:extLst>
              </a:blip>
              <a:srcRect/>
              <a:stretch>
                <a:fillRect/>
              </a:stretch>
            </p:blipFill>
            <p:spPr bwMode="auto">
              <a:xfrm>
                <a:off x="3072331" y="3208814"/>
                <a:ext cx="2960528" cy="3004457"/>
              </a:xfrm>
              <a:prstGeom prst="rect">
                <a:avLst/>
              </a:prstGeom>
              <a:noFill/>
              <a:ln w="9525">
                <a:noFill/>
                <a:miter lim="800000"/>
                <a:headEnd/>
                <a:tailEnd/>
              </a:ln>
            </p:spPr>
          </p:pic>
          <p:sp>
            <p:nvSpPr>
              <p:cNvPr id="5" name="Down Arrow 10">
                <a:extLst>
                  <a:ext uri="{FF2B5EF4-FFF2-40B4-BE49-F238E27FC236}">
                    <a16:creationId xmlns:a16="http://schemas.microsoft.com/office/drawing/2014/main" id="{B2CB48DC-D1A2-74EE-28B4-C084144222D8}"/>
                  </a:ext>
                </a:extLst>
              </p:cNvPr>
              <p:cNvSpPr/>
              <p:nvPr/>
            </p:nvSpPr>
            <p:spPr>
              <a:xfrm>
                <a:off x="3236805" y="2977742"/>
                <a:ext cx="164474" cy="22255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325BB4E-11D4-683A-0211-7B2CD04D1CB4}"/>
                  </a:ext>
                </a:extLst>
              </p:cNvPr>
              <p:cNvSpPr txBox="1"/>
              <p:nvPr/>
            </p:nvSpPr>
            <p:spPr>
              <a:xfrm>
                <a:off x="2874316" y="2599890"/>
                <a:ext cx="889451" cy="369332"/>
              </a:xfrm>
              <a:prstGeom prst="rect">
                <a:avLst/>
              </a:prstGeom>
              <a:noFill/>
            </p:spPr>
            <p:txBody>
              <a:bodyPr wrap="square" rtlCol="0">
                <a:spAutoFit/>
              </a:bodyPr>
              <a:lstStyle/>
              <a:p>
                <a:r>
                  <a:rPr lang="en-US" dirty="0"/>
                  <a:t>Start</a:t>
                </a:r>
              </a:p>
            </p:txBody>
          </p:sp>
          <p:sp>
            <p:nvSpPr>
              <p:cNvPr id="7" name="Down Arrow 12">
                <a:extLst>
                  <a:ext uri="{FF2B5EF4-FFF2-40B4-BE49-F238E27FC236}">
                    <a16:creationId xmlns:a16="http://schemas.microsoft.com/office/drawing/2014/main" id="{F0BC6080-912F-24E2-F802-90148DC79810}"/>
                  </a:ext>
                </a:extLst>
              </p:cNvPr>
              <p:cNvSpPr/>
              <p:nvPr/>
            </p:nvSpPr>
            <p:spPr>
              <a:xfrm rot="5400000">
                <a:off x="6141288" y="5882279"/>
                <a:ext cx="166914" cy="2192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Oval 9">
              <a:extLst>
                <a:ext uri="{FF2B5EF4-FFF2-40B4-BE49-F238E27FC236}">
                  <a16:creationId xmlns:a16="http://schemas.microsoft.com/office/drawing/2014/main" id="{87794E52-ECE2-0F24-EB5C-988F74ED8CD2}"/>
                </a:ext>
              </a:extLst>
            </p:cNvPr>
            <p:cNvSpPr/>
            <p:nvPr/>
          </p:nvSpPr>
          <p:spPr>
            <a:xfrm>
              <a:off x="3937621" y="401157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64B83EC-3C77-6C28-04C3-219141F6EE1C}"/>
                </a:ext>
              </a:extLst>
            </p:cNvPr>
            <p:cNvSpPr/>
            <p:nvPr/>
          </p:nvSpPr>
          <p:spPr>
            <a:xfrm>
              <a:off x="4586398" y="3185240"/>
              <a:ext cx="1738202" cy="1005760"/>
            </a:xfrm>
            <a:prstGeom prst="rect">
              <a:avLst/>
            </a:prstGeom>
            <a:solidFill>
              <a:srgbClr val="A5A5A5">
                <a:alpha val="8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BDAC7AA-7E6F-F262-1B13-13C88A184693}"/>
                </a:ext>
              </a:extLst>
            </p:cNvPr>
            <p:cNvSpPr/>
            <p:nvPr/>
          </p:nvSpPr>
          <p:spPr>
            <a:xfrm flipH="1" flipV="1">
              <a:off x="2971800" y="4191000"/>
              <a:ext cx="3352800" cy="2405928"/>
            </a:xfrm>
            <a:prstGeom prst="rect">
              <a:avLst/>
            </a:prstGeom>
            <a:solidFill>
              <a:srgbClr val="A5A5A5">
                <a:alpha val="8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8" name="Speech Bubble: Rectangle with Corners Rounded 17">
              <a:extLst>
                <a:ext uri="{FF2B5EF4-FFF2-40B4-BE49-F238E27FC236}">
                  <a16:creationId xmlns:a16="http://schemas.microsoft.com/office/drawing/2014/main" id="{FF40D14A-6207-FA6C-8399-D6928A71E349}"/>
                </a:ext>
              </a:extLst>
            </p:cNvPr>
            <p:cNvSpPr/>
            <p:nvPr/>
          </p:nvSpPr>
          <p:spPr>
            <a:xfrm>
              <a:off x="1353736" y="4566041"/>
              <a:ext cx="1371600" cy="1295400"/>
            </a:xfrm>
            <a:prstGeom prst="wedgeRoundRectCallout">
              <a:avLst>
                <a:gd name="adj1" fmla="val 78740"/>
                <a:gd name="adj2" fmla="val -16962"/>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The transition function is unknown.</a:t>
              </a:r>
            </a:p>
          </p:txBody>
        </p:sp>
        <p:sp>
          <p:nvSpPr>
            <p:cNvPr id="19" name="Speech Bubble: Rectangle with Corners Rounded 18">
              <a:extLst>
                <a:ext uri="{FF2B5EF4-FFF2-40B4-BE49-F238E27FC236}">
                  <a16:creationId xmlns:a16="http://schemas.microsoft.com/office/drawing/2014/main" id="{2698D873-C2CE-BF74-2FBA-3103EA4C7A8E}"/>
                </a:ext>
              </a:extLst>
            </p:cNvPr>
            <p:cNvSpPr/>
            <p:nvPr/>
          </p:nvSpPr>
          <p:spPr>
            <a:xfrm>
              <a:off x="4647708" y="2490239"/>
              <a:ext cx="1674521" cy="369332"/>
            </a:xfrm>
            <a:prstGeom prst="wedgeRoundRectCallout">
              <a:avLst>
                <a:gd name="adj1" fmla="val -69979"/>
                <a:gd name="adj2" fmla="val 260586"/>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err="1"/>
                <a:t>unbacktracked</a:t>
              </a:r>
              <a:endParaRPr lang="en-US" dirty="0"/>
            </a:p>
          </p:txBody>
        </p:sp>
        <p:sp>
          <p:nvSpPr>
            <p:cNvPr id="20" name="Rectangle 19">
              <a:extLst>
                <a:ext uri="{FF2B5EF4-FFF2-40B4-BE49-F238E27FC236}">
                  <a16:creationId xmlns:a16="http://schemas.microsoft.com/office/drawing/2014/main" id="{053F28B0-D61F-49B7-010B-0FEC2A646CB2}"/>
                </a:ext>
              </a:extLst>
            </p:cNvPr>
            <p:cNvSpPr/>
            <p:nvPr/>
          </p:nvSpPr>
          <p:spPr>
            <a:xfrm>
              <a:off x="3334289" y="4030980"/>
              <a:ext cx="164474" cy="14757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40D8F16-F186-72F8-7E98-AE00F15CD9F8}"/>
                </a:ext>
              </a:extLst>
            </p:cNvPr>
            <p:cNvSpPr/>
            <p:nvPr/>
          </p:nvSpPr>
          <p:spPr>
            <a:xfrm>
              <a:off x="4421924" y="3590245"/>
              <a:ext cx="164474" cy="14757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Speech Bubble: Rectangle with Corners Rounded 22">
              <a:extLst>
                <a:ext uri="{FF2B5EF4-FFF2-40B4-BE49-F238E27FC236}">
                  <a16:creationId xmlns:a16="http://schemas.microsoft.com/office/drawing/2014/main" id="{F2FF66E3-831D-3F5B-D86E-AA7B84CF5EEB}"/>
                </a:ext>
              </a:extLst>
            </p:cNvPr>
            <p:cNvSpPr/>
            <p:nvPr/>
          </p:nvSpPr>
          <p:spPr>
            <a:xfrm>
              <a:off x="1594810" y="3479363"/>
              <a:ext cx="889452" cy="369332"/>
            </a:xfrm>
            <a:prstGeom prst="wedgeRoundRectCallout">
              <a:avLst>
                <a:gd name="adj1" fmla="val 151208"/>
                <a:gd name="adj2" fmla="val 110385"/>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untried</a:t>
              </a:r>
            </a:p>
          </p:txBody>
        </p:sp>
      </p:grpSp>
      <p:cxnSp>
        <p:nvCxnSpPr>
          <p:cNvPr id="33" name="Straight Arrow Connector 32">
            <a:extLst>
              <a:ext uri="{FF2B5EF4-FFF2-40B4-BE49-F238E27FC236}">
                <a16:creationId xmlns:a16="http://schemas.microsoft.com/office/drawing/2014/main" id="{15AA9B3E-B2DD-6789-E617-1E490CA57809}"/>
              </a:ext>
            </a:extLst>
          </p:cNvPr>
          <p:cNvCxnSpPr/>
          <p:nvPr/>
        </p:nvCxnSpPr>
        <p:spPr>
          <a:xfrm>
            <a:off x="6172200" y="3505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5" name="Straight Arrow Connector 34">
            <a:extLst>
              <a:ext uri="{FF2B5EF4-FFF2-40B4-BE49-F238E27FC236}">
                <a16:creationId xmlns:a16="http://schemas.microsoft.com/office/drawing/2014/main" id="{8F88CAE7-F488-41F8-7E06-9E609E32C4C2}"/>
              </a:ext>
            </a:extLst>
          </p:cNvPr>
          <p:cNvCxnSpPr/>
          <p:nvPr/>
        </p:nvCxnSpPr>
        <p:spPr>
          <a:xfrm>
            <a:off x="6400800" y="3505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9" name="Straight Arrow Connector 38">
            <a:extLst>
              <a:ext uri="{FF2B5EF4-FFF2-40B4-BE49-F238E27FC236}">
                <a16:creationId xmlns:a16="http://schemas.microsoft.com/office/drawing/2014/main" id="{05D00005-AF6A-8DAE-1E67-D794C6E17958}"/>
              </a:ext>
            </a:extLst>
          </p:cNvPr>
          <p:cNvCxnSpPr>
            <a:cxnSpLocks/>
          </p:cNvCxnSpPr>
          <p:nvPr/>
        </p:nvCxnSpPr>
        <p:spPr>
          <a:xfrm flipH="1">
            <a:off x="6324600" y="3124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0" name="Straight Arrow Connector 39">
            <a:extLst>
              <a:ext uri="{FF2B5EF4-FFF2-40B4-BE49-F238E27FC236}">
                <a16:creationId xmlns:a16="http://schemas.microsoft.com/office/drawing/2014/main" id="{CDAF2800-6D6B-0023-C177-0B8DDA92F067}"/>
              </a:ext>
            </a:extLst>
          </p:cNvPr>
          <p:cNvCxnSpPr>
            <a:cxnSpLocks/>
          </p:cNvCxnSpPr>
          <p:nvPr/>
        </p:nvCxnSpPr>
        <p:spPr>
          <a:xfrm flipH="1">
            <a:off x="6096000" y="3124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1" name="Straight Arrow Connector 40">
            <a:extLst>
              <a:ext uri="{FF2B5EF4-FFF2-40B4-BE49-F238E27FC236}">
                <a16:creationId xmlns:a16="http://schemas.microsoft.com/office/drawing/2014/main" id="{E8726560-378C-E41A-AFD9-9DEACB719840}"/>
              </a:ext>
            </a:extLst>
          </p:cNvPr>
          <p:cNvCxnSpPr>
            <a:cxnSpLocks/>
          </p:cNvCxnSpPr>
          <p:nvPr/>
        </p:nvCxnSpPr>
        <p:spPr>
          <a:xfrm flipH="1">
            <a:off x="5867400" y="3124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2" name="Straight Arrow Connector 41">
            <a:extLst>
              <a:ext uri="{FF2B5EF4-FFF2-40B4-BE49-F238E27FC236}">
                <a16:creationId xmlns:a16="http://schemas.microsoft.com/office/drawing/2014/main" id="{1B6D4A18-31D0-5384-2926-B089F57FA062}"/>
              </a:ext>
            </a:extLst>
          </p:cNvPr>
          <p:cNvCxnSpPr>
            <a:cxnSpLocks/>
          </p:cNvCxnSpPr>
          <p:nvPr/>
        </p:nvCxnSpPr>
        <p:spPr>
          <a:xfrm flipH="1">
            <a:off x="5638800" y="3505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3" name="Straight Arrow Connector 42">
            <a:extLst>
              <a:ext uri="{FF2B5EF4-FFF2-40B4-BE49-F238E27FC236}">
                <a16:creationId xmlns:a16="http://schemas.microsoft.com/office/drawing/2014/main" id="{0103F723-C237-3033-7601-434D9478FA4D}"/>
              </a:ext>
            </a:extLst>
          </p:cNvPr>
          <p:cNvCxnSpPr>
            <a:cxnSpLocks/>
          </p:cNvCxnSpPr>
          <p:nvPr/>
        </p:nvCxnSpPr>
        <p:spPr>
          <a:xfrm flipH="1">
            <a:off x="5410200" y="35052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4" name="Straight Arrow Connector 43">
            <a:extLst>
              <a:ext uri="{FF2B5EF4-FFF2-40B4-BE49-F238E27FC236}">
                <a16:creationId xmlns:a16="http://schemas.microsoft.com/office/drawing/2014/main" id="{EA732D93-1DC3-8D74-47E3-35010E3D6499}"/>
              </a:ext>
            </a:extLst>
          </p:cNvPr>
          <p:cNvCxnSpPr>
            <a:cxnSpLocks/>
          </p:cNvCxnSpPr>
          <p:nvPr/>
        </p:nvCxnSpPr>
        <p:spPr>
          <a:xfrm rot="5400000" flipH="1">
            <a:off x="6438900" y="33147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5" name="Straight Arrow Connector 44">
            <a:extLst>
              <a:ext uri="{FF2B5EF4-FFF2-40B4-BE49-F238E27FC236}">
                <a16:creationId xmlns:a16="http://schemas.microsoft.com/office/drawing/2014/main" id="{EFBF7C60-935B-4F30-127B-BC792B653734}"/>
              </a:ext>
            </a:extLst>
          </p:cNvPr>
          <p:cNvCxnSpPr>
            <a:cxnSpLocks/>
          </p:cNvCxnSpPr>
          <p:nvPr/>
        </p:nvCxnSpPr>
        <p:spPr>
          <a:xfrm rot="5400000" flipH="1">
            <a:off x="5372100" y="33147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6" name="Straight Arrow Connector 45">
            <a:extLst>
              <a:ext uri="{FF2B5EF4-FFF2-40B4-BE49-F238E27FC236}">
                <a16:creationId xmlns:a16="http://schemas.microsoft.com/office/drawing/2014/main" id="{23E4DCDF-D015-5DAD-A161-1CFF11B757FF}"/>
              </a:ext>
            </a:extLst>
          </p:cNvPr>
          <p:cNvCxnSpPr>
            <a:cxnSpLocks/>
          </p:cNvCxnSpPr>
          <p:nvPr/>
        </p:nvCxnSpPr>
        <p:spPr>
          <a:xfrm rot="5400000" flipH="1">
            <a:off x="5372100" y="30099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7" name="Straight Arrow Connector 46">
            <a:extLst>
              <a:ext uri="{FF2B5EF4-FFF2-40B4-BE49-F238E27FC236}">
                <a16:creationId xmlns:a16="http://schemas.microsoft.com/office/drawing/2014/main" id="{CF98C148-67DB-901D-66D3-7A2B8E0988EA}"/>
              </a:ext>
            </a:extLst>
          </p:cNvPr>
          <p:cNvCxnSpPr>
            <a:cxnSpLocks/>
          </p:cNvCxnSpPr>
          <p:nvPr/>
        </p:nvCxnSpPr>
        <p:spPr>
          <a:xfrm rot="16200000" flipH="1" flipV="1">
            <a:off x="5753100" y="3314700"/>
            <a:ext cx="2286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0579285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313C7-9AF1-4761-868F-E85D90428FC0}"/>
              </a:ext>
            </a:extLst>
          </p:cNvPr>
          <p:cNvSpPr>
            <a:spLocks noGrp="1"/>
          </p:cNvSpPr>
          <p:nvPr>
            <p:ph type="title"/>
          </p:nvPr>
        </p:nvSpPr>
        <p:spPr>
          <a:xfrm>
            <a:off x="3724072" y="629268"/>
            <a:ext cx="4732020" cy="1286160"/>
          </a:xfrm>
        </p:spPr>
        <p:txBody>
          <a:bodyPr anchor="b">
            <a:normAutofit/>
          </a:bodyPr>
          <a:lstStyle/>
          <a:p>
            <a:r>
              <a:rPr lang="en-US" sz="2800" dirty="0"/>
              <a:t>Important concepts that you should be able to explain and use now…</a:t>
            </a:r>
          </a:p>
        </p:txBody>
      </p:sp>
      <p:sp>
        <p:nvSpPr>
          <p:cNvPr id="3" name="Content Placeholder 2">
            <a:extLst>
              <a:ext uri="{FF2B5EF4-FFF2-40B4-BE49-F238E27FC236}">
                <a16:creationId xmlns:a16="http://schemas.microsoft.com/office/drawing/2014/main" id="{EA3774A9-3326-4C00-884E-0E82913902EC}"/>
              </a:ext>
            </a:extLst>
          </p:cNvPr>
          <p:cNvSpPr>
            <a:spLocks noGrp="1"/>
          </p:cNvSpPr>
          <p:nvPr>
            <p:ph idx="1"/>
          </p:nvPr>
        </p:nvSpPr>
        <p:spPr>
          <a:xfrm>
            <a:off x="3724073" y="2438400"/>
            <a:ext cx="4939867" cy="3785419"/>
          </a:xfrm>
        </p:spPr>
        <p:txBody>
          <a:bodyPr>
            <a:normAutofit/>
          </a:bodyPr>
          <a:lstStyle/>
          <a:p>
            <a:r>
              <a:rPr lang="en-US" sz="1700" dirty="0"/>
              <a:t>Difference between solution types:</a:t>
            </a:r>
          </a:p>
          <a:p>
            <a:pPr lvl="1"/>
            <a:r>
              <a:rPr lang="en-US" sz="1700" dirty="0"/>
              <a:t> a fixed actions sequence, and</a:t>
            </a:r>
          </a:p>
          <a:p>
            <a:pPr lvl="1"/>
            <a:r>
              <a:rPr lang="en-US" sz="1700" dirty="0"/>
              <a:t> a conditional plan (also called a strategy or policy).</a:t>
            </a:r>
          </a:p>
          <a:p>
            <a:r>
              <a:rPr lang="en-US" sz="1700" dirty="0"/>
              <a:t>What are belief states?</a:t>
            </a:r>
          </a:p>
          <a:p>
            <a:r>
              <a:rPr lang="en-US" sz="1700" dirty="0"/>
              <a:t>How actions can be used to coerce the world into states.</a:t>
            </a:r>
          </a:p>
          <a:p>
            <a:r>
              <a:rPr lang="en-US" sz="1700" dirty="0"/>
              <a:t>How observations can be used to learn about the state: State estimation with repeated predict and update steps.</a:t>
            </a:r>
          </a:p>
          <a:p>
            <a:r>
              <a:rPr lang="en-US" sz="1700" dirty="0"/>
              <a:t>The use of AND-OR trees.</a:t>
            </a:r>
          </a:p>
          <a:p>
            <a:endParaRPr lang="en-US" sz="1700" dirty="0"/>
          </a:p>
          <a:p>
            <a:endParaRPr lang="en-US" sz="1700" dirty="0"/>
          </a:p>
          <a:p>
            <a:endParaRPr lang="en-US" sz="1700" dirty="0"/>
          </a:p>
        </p:txBody>
      </p:sp>
      <p:pic>
        <p:nvPicPr>
          <p:cNvPr id="5" name="Picture 4" descr="Many question marks on black background">
            <a:extLst>
              <a:ext uri="{FF2B5EF4-FFF2-40B4-BE49-F238E27FC236}">
                <a16:creationId xmlns:a16="http://schemas.microsoft.com/office/drawing/2014/main" id="{B586A7B6-C475-452B-BF7B-D1447DB2D03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Lst>
          </a:blip>
          <a:srcRect l="65222" r="3855" b="2"/>
          <a:stretch/>
        </p:blipFill>
        <p:spPr>
          <a:xfrm>
            <a:off x="20" y="10"/>
            <a:ext cx="3476673" cy="6857990"/>
          </a:xfrm>
          <a:prstGeom prst="rect">
            <a:avLst/>
          </a:prstGeom>
          <a:effectLst/>
        </p:spPr>
      </p:pic>
      <p:cxnSp>
        <p:nvCxnSpPr>
          <p:cNvPr id="22" name="Straight Connector 1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6882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460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3AB63A-583D-4BBD-914A-0A8056D0F4A2}"/>
              </a:ext>
            </a:extLst>
          </p:cNvPr>
          <p:cNvSpPr>
            <a:spLocks noGrp="1"/>
          </p:cNvSpPr>
          <p:nvPr>
            <p:ph type="title"/>
          </p:nvPr>
        </p:nvSpPr>
        <p:spPr/>
        <p:txBody>
          <a:bodyPr/>
          <a:lstStyle/>
          <a:p>
            <a:r>
              <a:rPr lang="en-US" dirty="0"/>
              <a:t>Consequence of Uncertainty</a:t>
            </a:r>
          </a:p>
        </p:txBody>
      </p:sp>
      <p:sp>
        <p:nvSpPr>
          <p:cNvPr id="5" name="Content Placeholder 4">
            <a:extLst>
              <a:ext uri="{FF2B5EF4-FFF2-40B4-BE49-F238E27FC236}">
                <a16:creationId xmlns:a16="http://schemas.microsoft.com/office/drawing/2014/main" id="{3C1F6EBF-AF35-4215-9C0C-E67FFF86834E}"/>
              </a:ext>
            </a:extLst>
          </p:cNvPr>
          <p:cNvSpPr>
            <a:spLocks noGrp="1"/>
          </p:cNvSpPr>
          <p:nvPr>
            <p:ph idx="1"/>
          </p:nvPr>
        </p:nvSpPr>
        <p:spPr/>
        <p:txBody>
          <a:bodyPr>
            <a:normAutofit/>
          </a:bodyPr>
          <a:lstStyle/>
          <a:p>
            <a:pPr marL="0" indent="0">
              <a:buNone/>
            </a:pPr>
            <a:r>
              <a:rPr lang="en-US" dirty="0"/>
              <a:t>Solution is typically not a fixed precomputed plan (sequence of actions), but a </a:t>
            </a:r>
            <a:br>
              <a:rPr lang="en-US" dirty="0"/>
            </a:br>
            <a:br>
              <a:rPr lang="en-US" dirty="0"/>
            </a:br>
            <a:r>
              <a:rPr lang="en-US" dirty="0"/>
              <a:t>  </a:t>
            </a:r>
            <a:r>
              <a:rPr lang="en-US" b="1" i="1" dirty="0">
                <a:solidFill>
                  <a:srgbClr val="FF0000"/>
                </a:solidFill>
              </a:rPr>
              <a:t>conditional plan (also called strategy or policy) </a:t>
            </a:r>
            <a:br>
              <a:rPr lang="en-US" b="1" i="1" dirty="0">
                <a:solidFill>
                  <a:srgbClr val="FF0000"/>
                </a:solidFill>
              </a:rPr>
            </a:br>
            <a:br>
              <a:rPr lang="en-US" b="1" i="1" dirty="0">
                <a:solidFill>
                  <a:srgbClr val="FF0000"/>
                </a:solidFill>
              </a:rPr>
            </a:br>
            <a:r>
              <a:rPr lang="en-US" dirty="0"/>
              <a:t>that depends on percepts.</a:t>
            </a:r>
          </a:p>
        </p:txBody>
      </p:sp>
    </p:spTree>
    <p:extLst>
      <p:ext uri="{BB962C8B-B14F-4D97-AF65-F5344CB8AC3E}">
        <p14:creationId xmlns:p14="http://schemas.microsoft.com/office/powerpoint/2010/main" val="1068800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6A12E9B-5CBD-48F0-BA61-5D4D6B7267D8}"/>
              </a:ext>
            </a:extLst>
          </p:cNvPr>
          <p:cNvPicPr>
            <a:picLocks noChangeAspect="1"/>
          </p:cNvPicPr>
          <p:nvPr/>
        </p:nvPicPr>
        <p:blipFill rotWithShape="1">
          <a:blip r:embed="rId2"/>
          <a:srcRect r="10999" b="-1"/>
          <a:stretch/>
        </p:blipFill>
        <p:spPr>
          <a:xfrm>
            <a:off x="-2285" y="10"/>
            <a:ext cx="9143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25CBB57-E577-49C1-AF52-D54F6362FB47}"/>
              </a:ext>
            </a:extLst>
          </p:cNvPr>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4500" b="1" dirty="0">
                <a:solidFill>
                  <a:srgbClr val="FFFFFF"/>
                </a:solidFill>
                <a:effectLst>
                  <a:outerShdw blurRad="38100" dist="38100" dir="2700000" algn="tl">
                    <a:srgbClr val="000000">
                      <a:alpha val="43137"/>
                    </a:srgbClr>
                  </a:outerShdw>
                </a:effectLst>
              </a:rPr>
              <a:t>Nondeterministic Actions</a:t>
            </a:r>
          </a:p>
        </p:txBody>
      </p:sp>
      <p:sp>
        <p:nvSpPr>
          <p:cNvPr id="5" name="Text Placeholder 4">
            <a:extLst>
              <a:ext uri="{FF2B5EF4-FFF2-40B4-BE49-F238E27FC236}">
                <a16:creationId xmlns:a16="http://schemas.microsoft.com/office/drawing/2014/main" id="{2079998C-7107-469E-AFD1-868BB8491702}"/>
              </a:ext>
            </a:extLst>
          </p:cNvPr>
          <p:cNvSpPr>
            <a:spLocks noGrp="1"/>
          </p:cNvSpPr>
          <p:nvPr>
            <p:ph type="body" idx="1"/>
          </p:nvPr>
        </p:nvSpPr>
        <p:spPr>
          <a:xfrm>
            <a:off x="825038" y="4072043"/>
            <a:ext cx="7543800" cy="1282707"/>
          </a:xfrm>
          <a:effectLst>
            <a:outerShdw blurRad="50800" dist="38100" dir="2700000" algn="tl" rotWithShape="0">
              <a:prstClr val="black">
                <a:alpha val="40000"/>
              </a:prstClr>
            </a:outerShdw>
          </a:effectLst>
        </p:spPr>
        <p:txBody>
          <a:bodyPr vert="horz" lIns="91440" tIns="45720" rIns="91440" bIns="45720" rtlCol="0">
            <a:normAutofit/>
          </a:bodyPr>
          <a:lstStyle/>
          <a:p>
            <a:pPr algn="ctr"/>
            <a:endParaRPr lang="en-US">
              <a:solidFill>
                <a:srgbClr val="FFFFFF"/>
              </a:solidFill>
            </a:endParaRPr>
          </a:p>
        </p:txBody>
      </p:sp>
    </p:spTree>
    <p:extLst>
      <p:ext uri="{BB962C8B-B14F-4D97-AF65-F5344CB8AC3E}">
        <p14:creationId xmlns:p14="http://schemas.microsoft.com/office/powerpoint/2010/main" val="4210312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B004D9-BB78-4C90-99E9-26B51D24751A}"/>
              </a:ext>
            </a:extLst>
          </p:cNvPr>
          <p:cNvSpPr>
            <a:spLocks noGrp="1"/>
          </p:cNvSpPr>
          <p:nvPr>
            <p:ph type="title"/>
          </p:nvPr>
        </p:nvSpPr>
        <p:spPr/>
        <p:txBody>
          <a:bodyPr/>
          <a:lstStyle/>
          <a:p>
            <a:r>
              <a:rPr lang="en-US" dirty="0"/>
              <a:t>Nondeterministic Actions</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A98A81B8-EC8C-4D15-A4D6-463770E10AC9}"/>
                  </a:ext>
                </a:extLst>
              </p:cNvPr>
              <p:cNvSpPr>
                <a:spLocks noGrp="1"/>
              </p:cNvSpPr>
              <p:nvPr>
                <p:ph idx="1"/>
              </p:nvPr>
            </p:nvSpPr>
            <p:spPr/>
            <p:txBody>
              <a:bodyPr>
                <a:normAutofit/>
              </a:bodyPr>
              <a:lstStyle/>
              <a:p>
                <a:pPr marL="0" indent="0">
                  <a:buNone/>
                </a:pPr>
                <a:r>
                  <a:rPr lang="en-US" dirty="0"/>
                  <a:t>Outcome of actions in the environment is nondeterministic = </a:t>
                </a:r>
                <a:r>
                  <a:rPr lang="en-US" b="1" dirty="0">
                    <a:solidFill>
                      <a:srgbClr val="FF0000"/>
                    </a:solidFill>
                  </a:rPr>
                  <a:t>transition model need to describe uncertainty</a:t>
                </a:r>
              </a:p>
              <a:p>
                <a:pPr marL="0" indent="0">
                  <a:buNone/>
                </a:pPr>
                <a:endParaRPr lang="en-US" dirty="0"/>
              </a:p>
              <a:p>
                <a:pPr marL="0" indent="0">
                  <a:buNone/>
                </a:pPr>
                <a:r>
                  <a:rPr lang="en-US" dirty="0"/>
                  <a:t>Example transition: </a:t>
                </a:r>
                <a:br>
                  <a:rPr lang="en-US" b="0" i="1" dirty="0">
                    <a:latin typeface="Cambria Math" panose="02040503050406030204" pitchFamily="18" charset="0"/>
                  </a:rPr>
                </a:br>
                <a:br>
                  <a:rPr lang="en-US" b="0" i="1" dirty="0">
                    <a:latin typeface="Cambria Math" panose="02040503050406030204" pitchFamily="18" charset="0"/>
                  </a:rPr>
                </a:br>
                <a:r>
                  <a:rPr lang="en-US" b="0" i="1" dirty="0">
                    <a:latin typeface="Cambria Math" panose="02040503050406030204" pitchFamily="18" charset="0"/>
                  </a:rPr>
                  <a:t>		</a:t>
                </a:r>
                <a14:m>
                  <m:oMath xmlns:m="http://schemas.openxmlformats.org/officeDocument/2006/math">
                    <m:r>
                      <a:rPr lang="en-US" b="0" i="1" smtClean="0">
                        <a:latin typeface="Cambria Math" panose="02040503050406030204" pitchFamily="18" charset="0"/>
                      </a:rPr>
                      <m:t>𝑅𝑒𝑠𝑢𝑙𝑡𝑠</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𝑎</m:t>
                        </m:r>
                      </m:e>
                    </m:d>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4</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5</m:t>
                            </m:r>
                          </m:sub>
                        </m:sSub>
                      </m:e>
                    </m:d>
                  </m:oMath>
                </a14:m>
                <a:r>
                  <a:rPr lang="en-US" dirty="0"/>
                  <a:t> </a:t>
                </a:r>
                <a:br>
                  <a:rPr lang="en-US" dirty="0"/>
                </a:br>
                <a:br>
                  <a:rPr lang="en-US" dirty="0"/>
                </a:br>
                <a:r>
                  <a:rPr lang="en-US" dirty="0"/>
                  <a:t>i.e., action </a:t>
                </a:r>
                <a14:m>
                  <m:oMath xmlns:m="http://schemas.openxmlformats.org/officeDocument/2006/math">
                    <m:r>
                      <a:rPr lang="en-US" b="0" i="1" smtClean="0">
                        <a:latin typeface="Cambria Math" panose="02040503050406030204" pitchFamily="18" charset="0"/>
                      </a:rPr>
                      <m:t>𝑎</m:t>
                    </m:r>
                  </m:oMath>
                </a14:m>
                <a:r>
                  <a:rPr lang="en-US" dirty="0"/>
                  <a:t> in </a:t>
                </a:r>
                <a14:m>
                  <m:oMath xmlns:m="http://schemas.openxmlformats.org/officeDocument/2006/math">
                    <m:sSub>
                      <m:sSubPr>
                        <m:ctrlPr>
                          <a:rPr lang="en-US" i="1" dirty="0" smtClean="0">
                            <a:latin typeface="Cambria Math" panose="02040503050406030204" pitchFamily="18" charset="0"/>
                          </a:rPr>
                        </m:ctrlPr>
                      </m:sSubPr>
                      <m:e>
                        <m:r>
                          <a:rPr lang="en-US" i="1" dirty="0" smtClean="0">
                            <a:latin typeface="Cambria Math" panose="02040503050406030204" pitchFamily="18" charset="0"/>
                          </a:rPr>
                          <m:t>𝑠</m:t>
                        </m:r>
                      </m:e>
                      <m:sub>
                        <m:r>
                          <a:rPr lang="en-US" i="1" dirty="0" smtClean="0">
                            <a:latin typeface="Cambria Math" panose="02040503050406030204" pitchFamily="18" charset="0"/>
                          </a:rPr>
                          <m:t>1</m:t>
                        </m:r>
                      </m:sub>
                    </m:sSub>
                  </m:oMath>
                </a14:m>
                <a:r>
                  <a:rPr lang="en-US" dirty="0"/>
                  <a:t> can lead to one of several states. </a:t>
                </a:r>
              </a:p>
            </p:txBody>
          </p:sp>
        </mc:Choice>
        <mc:Fallback xmlns="">
          <p:sp>
            <p:nvSpPr>
              <p:cNvPr id="5" name="Content Placeholder 4">
                <a:extLst>
                  <a:ext uri="{FF2B5EF4-FFF2-40B4-BE49-F238E27FC236}">
                    <a16:creationId xmlns:a16="http://schemas.microsoft.com/office/drawing/2014/main" id="{A98A81B8-EC8C-4D15-A4D6-463770E10AC9}"/>
                  </a:ext>
                </a:extLst>
              </p:cNvPr>
              <p:cNvSpPr>
                <a:spLocks noGrp="1" noRot="1" noChangeAspect="1" noMove="1" noResize="1" noEditPoints="1" noAdjustHandles="1" noChangeArrowheads="1" noChangeShapeType="1" noTextEdit="1"/>
              </p:cNvSpPr>
              <p:nvPr>
                <p:ph idx="1"/>
              </p:nvPr>
            </p:nvSpPr>
            <p:spPr>
              <a:blipFill>
                <a:blip r:embed="rId2"/>
                <a:stretch>
                  <a:fillRect l="-1546" t="-2241"/>
                </a:stretch>
              </a:blipFill>
            </p:spPr>
            <p:txBody>
              <a:bodyPr/>
              <a:lstStyle/>
              <a:p>
                <a:r>
                  <a:rPr lang="en-US">
                    <a:noFill/>
                  </a:rPr>
                  <a:t> </a:t>
                </a:r>
              </a:p>
            </p:txBody>
          </p:sp>
        </mc:Fallback>
      </mc:AlternateContent>
    </p:spTree>
    <p:extLst>
      <p:ext uri="{BB962C8B-B14F-4D97-AF65-F5344CB8AC3E}">
        <p14:creationId xmlns:p14="http://schemas.microsoft.com/office/powerpoint/2010/main" val="236645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0F55D-540F-4B2C-9309-DA830B7EA9C9}"/>
              </a:ext>
            </a:extLst>
          </p:cNvPr>
          <p:cNvSpPr>
            <a:spLocks noGrp="1"/>
          </p:cNvSpPr>
          <p:nvPr>
            <p:ph type="title"/>
          </p:nvPr>
        </p:nvSpPr>
        <p:spPr>
          <a:xfrm>
            <a:off x="628650" y="365126"/>
            <a:ext cx="5448300" cy="1325563"/>
          </a:xfrm>
        </p:spPr>
        <p:txBody>
          <a:bodyPr/>
          <a:lstStyle/>
          <a:p>
            <a:r>
              <a:rPr lang="en-US" dirty="0"/>
              <a:t>Example:</a:t>
            </a:r>
            <a:br>
              <a:rPr lang="en-US" dirty="0"/>
            </a:br>
            <a:r>
              <a:rPr lang="en-US" dirty="0"/>
              <a:t>Erratic Vacuum World</a:t>
            </a:r>
          </a:p>
        </p:txBody>
      </p:sp>
      <p:sp>
        <p:nvSpPr>
          <p:cNvPr id="3" name="Content Placeholder 2">
            <a:extLst>
              <a:ext uri="{FF2B5EF4-FFF2-40B4-BE49-F238E27FC236}">
                <a16:creationId xmlns:a16="http://schemas.microsoft.com/office/drawing/2014/main" id="{E1341D23-CA4F-497B-8414-60B090A59702}"/>
              </a:ext>
            </a:extLst>
          </p:cNvPr>
          <p:cNvSpPr>
            <a:spLocks noGrp="1"/>
          </p:cNvSpPr>
          <p:nvPr>
            <p:ph idx="1"/>
          </p:nvPr>
        </p:nvSpPr>
        <p:spPr>
          <a:xfrm>
            <a:off x="628650" y="2133599"/>
            <a:ext cx="7886700" cy="4043363"/>
          </a:xfrm>
        </p:spPr>
        <p:txBody>
          <a:bodyPr/>
          <a:lstStyle/>
          <a:p>
            <a:pPr marL="0" indent="0">
              <a:buNone/>
            </a:pPr>
            <a:r>
              <a:rPr lang="en-US" dirty="0"/>
              <a:t>Regular fully-observable vacuum world, but the action ‘</a:t>
            </a:r>
            <a:r>
              <a:rPr lang="en-US" b="1" dirty="0"/>
              <a:t>suck</a:t>
            </a:r>
            <a:r>
              <a:rPr lang="en-US" dirty="0"/>
              <a:t>’ is more powerful and </a:t>
            </a:r>
            <a:r>
              <a:rPr lang="en-US" b="1" dirty="0"/>
              <a:t>nondeterministic</a:t>
            </a:r>
            <a:r>
              <a:rPr lang="en-US" dirty="0"/>
              <a:t>:</a:t>
            </a:r>
          </a:p>
          <a:p>
            <a:endParaRPr lang="en-US" dirty="0"/>
          </a:p>
          <a:p>
            <a:pPr marL="514350" indent="-514350">
              <a:buFont typeface="+mj-lt"/>
              <a:buAutoNum type="alphaLcParenR"/>
            </a:pPr>
            <a:r>
              <a:rPr lang="en-US" b="1" dirty="0"/>
              <a:t>On a dirty square</a:t>
            </a:r>
            <a:r>
              <a:rPr lang="en-US" dirty="0"/>
              <a:t>: cleans the square and sometimes cleans dirt on adjacent squares as well.</a:t>
            </a:r>
          </a:p>
          <a:p>
            <a:pPr marL="514350" indent="-514350">
              <a:buFont typeface="+mj-lt"/>
              <a:buAutoNum type="alphaLcParenR"/>
            </a:pPr>
            <a:r>
              <a:rPr lang="en-US" b="1" dirty="0"/>
              <a:t>On a clean square</a:t>
            </a:r>
            <a:r>
              <a:rPr lang="en-US" dirty="0"/>
              <a:t>: sometimes deposits some dirt on the square.</a:t>
            </a:r>
          </a:p>
        </p:txBody>
      </p:sp>
      <p:grpSp>
        <p:nvGrpSpPr>
          <p:cNvPr id="9" name="Group 8">
            <a:extLst>
              <a:ext uri="{FF2B5EF4-FFF2-40B4-BE49-F238E27FC236}">
                <a16:creationId xmlns:a16="http://schemas.microsoft.com/office/drawing/2014/main" id="{8086F884-B85D-B6E2-40E3-6AD2D98F486D}"/>
              </a:ext>
            </a:extLst>
          </p:cNvPr>
          <p:cNvGrpSpPr/>
          <p:nvPr/>
        </p:nvGrpSpPr>
        <p:grpSpPr>
          <a:xfrm>
            <a:off x="6076950" y="365126"/>
            <a:ext cx="2438400" cy="1247554"/>
            <a:chOff x="6076950" y="365126"/>
            <a:chExt cx="2438400" cy="1247554"/>
          </a:xfrm>
        </p:grpSpPr>
        <p:pic>
          <p:nvPicPr>
            <p:cNvPr id="4" name="Picture 4" descr="vacuum2-environment">
              <a:extLst>
                <a:ext uri="{FF2B5EF4-FFF2-40B4-BE49-F238E27FC236}">
                  <a16:creationId xmlns:a16="http://schemas.microsoft.com/office/drawing/2014/main" id="{A6C70B05-2B87-4CEA-9D3A-9FFD2CC899F8}"/>
                </a:ext>
              </a:extLst>
            </p:cNvPr>
            <p:cNvPicPr>
              <a:picLocks noChangeAspect="1" noChangeArrowheads="1"/>
            </p:cNvPicPr>
            <p:nvPr/>
          </p:nvPicPr>
          <p:blipFill>
            <a:blip r:embed="rId2" cstate="print"/>
            <a:srcRect/>
            <a:stretch>
              <a:fillRect/>
            </a:stretch>
          </p:blipFill>
          <p:spPr bwMode="auto">
            <a:xfrm>
              <a:off x="6076950" y="365126"/>
              <a:ext cx="2438400" cy="1247554"/>
            </a:xfrm>
            <a:prstGeom prst="rect">
              <a:avLst/>
            </a:prstGeom>
            <a:noFill/>
          </p:spPr>
        </p:pic>
        <p:sp>
          <p:nvSpPr>
            <p:cNvPr id="5" name="Freeform: Shape 4">
              <a:extLst>
                <a:ext uri="{FF2B5EF4-FFF2-40B4-BE49-F238E27FC236}">
                  <a16:creationId xmlns:a16="http://schemas.microsoft.com/office/drawing/2014/main" id="{8D6BE6F7-05E5-D1BA-D236-1A8ED4302A57}"/>
                </a:ext>
              </a:extLst>
            </p:cNvPr>
            <p:cNvSpPr/>
            <p:nvPr/>
          </p:nvSpPr>
          <p:spPr>
            <a:xfrm>
              <a:off x="6644640" y="985520"/>
              <a:ext cx="1036320" cy="111760"/>
            </a:xfrm>
            <a:custGeom>
              <a:avLst/>
              <a:gdLst>
                <a:gd name="connsiteX0" fmla="*/ 0 w 1036320"/>
                <a:gd name="connsiteY0" fmla="*/ 0 h 111760"/>
                <a:gd name="connsiteX1" fmla="*/ 50800 w 1036320"/>
                <a:gd name="connsiteY1" fmla="*/ 20320 h 111760"/>
                <a:gd name="connsiteX2" fmla="*/ 91440 w 1036320"/>
                <a:gd name="connsiteY2" fmla="*/ 50800 h 111760"/>
                <a:gd name="connsiteX3" fmla="*/ 172720 w 1036320"/>
                <a:gd name="connsiteY3" fmla="*/ 71120 h 111760"/>
                <a:gd name="connsiteX4" fmla="*/ 386080 w 1036320"/>
                <a:gd name="connsiteY4" fmla="*/ 111760 h 111760"/>
                <a:gd name="connsiteX5" fmla="*/ 1036320 w 1036320"/>
                <a:gd name="connsiteY5" fmla="*/ 101600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6320" h="111760">
                  <a:moveTo>
                    <a:pt x="0" y="0"/>
                  </a:moveTo>
                  <a:cubicBezTo>
                    <a:pt x="16933" y="6773"/>
                    <a:pt x="34857" y="11463"/>
                    <a:pt x="50800" y="20320"/>
                  </a:cubicBezTo>
                  <a:cubicBezTo>
                    <a:pt x="65602" y="28544"/>
                    <a:pt x="75809" y="44287"/>
                    <a:pt x="91440" y="50800"/>
                  </a:cubicBezTo>
                  <a:cubicBezTo>
                    <a:pt x="117219" y="61541"/>
                    <a:pt x="145535" y="64724"/>
                    <a:pt x="172720" y="71120"/>
                  </a:cubicBezTo>
                  <a:cubicBezTo>
                    <a:pt x="279301" y="96198"/>
                    <a:pt x="266453" y="91822"/>
                    <a:pt x="386080" y="111760"/>
                  </a:cubicBezTo>
                  <a:cubicBezTo>
                    <a:pt x="738107" y="94159"/>
                    <a:pt x="521462" y="101600"/>
                    <a:pt x="1036320" y="10160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Freeform: Shape 5">
              <a:extLst>
                <a:ext uri="{FF2B5EF4-FFF2-40B4-BE49-F238E27FC236}">
                  <a16:creationId xmlns:a16="http://schemas.microsoft.com/office/drawing/2014/main" id="{8090356D-1FEC-FB61-F650-F6E49DA0AF98}"/>
                </a:ext>
              </a:extLst>
            </p:cNvPr>
            <p:cNvSpPr/>
            <p:nvPr/>
          </p:nvSpPr>
          <p:spPr>
            <a:xfrm>
              <a:off x="6238240" y="975360"/>
              <a:ext cx="142240" cy="132080"/>
            </a:xfrm>
            <a:custGeom>
              <a:avLst/>
              <a:gdLst>
                <a:gd name="connsiteX0" fmla="*/ 142240 w 142240"/>
                <a:gd name="connsiteY0" fmla="*/ 0 h 132080"/>
                <a:gd name="connsiteX1" fmla="*/ 50800 w 142240"/>
                <a:gd name="connsiteY1" fmla="*/ 111760 h 132080"/>
                <a:gd name="connsiteX2" fmla="*/ 10160 w 142240"/>
                <a:gd name="connsiteY2" fmla="*/ 121920 h 132080"/>
                <a:gd name="connsiteX3" fmla="*/ 0 w 142240"/>
                <a:gd name="connsiteY3" fmla="*/ 132080 h 132080"/>
              </a:gdLst>
              <a:ahLst/>
              <a:cxnLst>
                <a:cxn ang="0">
                  <a:pos x="connsiteX0" y="connsiteY0"/>
                </a:cxn>
                <a:cxn ang="0">
                  <a:pos x="connsiteX1" y="connsiteY1"/>
                </a:cxn>
                <a:cxn ang="0">
                  <a:pos x="connsiteX2" y="connsiteY2"/>
                </a:cxn>
                <a:cxn ang="0">
                  <a:pos x="connsiteX3" y="connsiteY3"/>
                </a:cxn>
              </a:cxnLst>
              <a:rect l="l" t="t" r="r" b="b"/>
              <a:pathLst>
                <a:path w="142240" h="132080">
                  <a:moveTo>
                    <a:pt x="142240" y="0"/>
                  </a:moveTo>
                  <a:cubicBezTo>
                    <a:pt x="111760" y="37253"/>
                    <a:pt x="86169" y="79112"/>
                    <a:pt x="50800" y="111760"/>
                  </a:cubicBezTo>
                  <a:cubicBezTo>
                    <a:pt x="40540" y="121231"/>
                    <a:pt x="23125" y="116734"/>
                    <a:pt x="10160" y="121920"/>
                  </a:cubicBezTo>
                  <a:cubicBezTo>
                    <a:pt x="5713" y="123699"/>
                    <a:pt x="3387" y="128693"/>
                    <a:pt x="0" y="13208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Freeform: Shape 6">
              <a:extLst>
                <a:ext uri="{FF2B5EF4-FFF2-40B4-BE49-F238E27FC236}">
                  <a16:creationId xmlns:a16="http://schemas.microsoft.com/office/drawing/2014/main" id="{65A1F79E-8D69-D50E-56C6-B86F88AB9A35}"/>
                </a:ext>
              </a:extLst>
            </p:cNvPr>
            <p:cNvSpPr/>
            <p:nvPr/>
          </p:nvSpPr>
          <p:spPr>
            <a:xfrm>
              <a:off x="6421120" y="995680"/>
              <a:ext cx="50800" cy="152400"/>
            </a:xfrm>
            <a:custGeom>
              <a:avLst/>
              <a:gdLst>
                <a:gd name="connsiteX0" fmla="*/ 50800 w 50800"/>
                <a:gd name="connsiteY0" fmla="*/ 0 h 152400"/>
                <a:gd name="connsiteX1" fmla="*/ 0 w 50800"/>
                <a:gd name="connsiteY1" fmla="*/ 152400 h 152400"/>
              </a:gdLst>
              <a:ahLst/>
              <a:cxnLst>
                <a:cxn ang="0">
                  <a:pos x="connsiteX0" y="connsiteY0"/>
                </a:cxn>
                <a:cxn ang="0">
                  <a:pos x="connsiteX1" y="connsiteY1"/>
                </a:cxn>
              </a:cxnLst>
              <a:rect l="l" t="t" r="r" b="b"/>
              <a:pathLst>
                <a:path w="50800" h="152400">
                  <a:moveTo>
                    <a:pt x="50800" y="0"/>
                  </a:moveTo>
                  <a:lnTo>
                    <a:pt x="0" y="152400"/>
                  </a:ln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8" name="Freeform: Shape 7">
              <a:extLst>
                <a:ext uri="{FF2B5EF4-FFF2-40B4-BE49-F238E27FC236}">
                  <a16:creationId xmlns:a16="http://schemas.microsoft.com/office/drawing/2014/main" id="{8C60415D-2152-8E0E-9AAF-5ABB3C32085C}"/>
                </a:ext>
              </a:extLst>
            </p:cNvPr>
            <p:cNvSpPr/>
            <p:nvPr/>
          </p:nvSpPr>
          <p:spPr>
            <a:xfrm>
              <a:off x="6522720" y="995680"/>
              <a:ext cx="111760" cy="101600"/>
            </a:xfrm>
            <a:custGeom>
              <a:avLst/>
              <a:gdLst>
                <a:gd name="connsiteX0" fmla="*/ 0 w 111760"/>
                <a:gd name="connsiteY0" fmla="*/ 0 h 101600"/>
                <a:gd name="connsiteX1" fmla="*/ 111760 w 111760"/>
                <a:gd name="connsiteY1" fmla="*/ 101600 h 101600"/>
              </a:gdLst>
              <a:ahLst/>
              <a:cxnLst>
                <a:cxn ang="0">
                  <a:pos x="connsiteX0" y="connsiteY0"/>
                </a:cxn>
                <a:cxn ang="0">
                  <a:pos x="connsiteX1" y="connsiteY1"/>
                </a:cxn>
              </a:cxnLst>
              <a:rect l="l" t="t" r="r" b="b"/>
              <a:pathLst>
                <a:path w="111760" h="101600">
                  <a:moveTo>
                    <a:pt x="0" y="0"/>
                  </a:moveTo>
                  <a:cubicBezTo>
                    <a:pt x="110374" y="77262"/>
                    <a:pt x="88527" y="31902"/>
                    <a:pt x="111760" y="10160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1098924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CCDBC-632E-4D75-8554-9AAFD7FCD633}"/>
              </a:ext>
            </a:extLst>
          </p:cNvPr>
          <p:cNvSpPr>
            <a:spLocks noGrp="1"/>
          </p:cNvSpPr>
          <p:nvPr>
            <p:ph type="title"/>
          </p:nvPr>
        </p:nvSpPr>
        <p:spPr/>
        <p:txBody>
          <a:bodyPr/>
          <a:lstStyle/>
          <a:p>
            <a:r>
              <a:rPr lang="en-US" dirty="0"/>
              <a:t>Example: </a:t>
            </a:r>
            <a:br>
              <a:rPr lang="en-US" dirty="0"/>
            </a:br>
            <a:r>
              <a:rPr lang="en-US" dirty="0"/>
              <a:t>Erratic Vacuum World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CAB69CD-DF0B-4FB0-AAAA-66403161EB82}"/>
                  </a:ext>
                </a:extLst>
              </p:cNvPr>
              <p:cNvSpPr>
                <a:spLocks noGrp="1"/>
              </p:cNvSpPr>
              <p:nvPr>
                <p:ph idx="1"/>
              </p:nvPr>
            </p:nvSpPr>
            <p:spPr>
              <a:xfrm>
                <a:off x="628650" y="1750635"/>
                <a:ext cx="7886700" cy="4351338"/>
              </a:xfrm>
            </p:spPr>
            <p:txBody>
              <a:bodyPr>
                <a:normAutofit/>
              </a:bodyPr>
              <a:lstStyle/>
              <a:p>
                <a:pPr marL="0" indent="0">
                  <a:buNone/>
                </a:pPr>
                <a14:m>
                  <m:oMath xmlns:m="http://schemas.openxmlformats.org/officeDocument/2006/math">
                    <m:r>
                      <a:rPr lang="en-US" sz="2400" i="1" smtClean="0">
                        <a:latin typeface="Cambria Math" panose="02040503050406030204" pitchFamily="18" charset="0"/>
                      </a:rPr>
                      <m:t>𝑅𝑒𝑠𝑢𝑙𝑡𝑠</m:t>
                    </m:r>
                    <m:d>
                      <m:dPr>
                        <m:ctrlPr>
                          <a:rPr lang="en-US" sz="2400" i="1">
                            <a:latin typeface="Cambria Math" panose="02040503050406030204" pitchFamily="18" charset="0"/>
                          </a:rPr>
                        </m:ctrlPr>
                      </m:dPr>
                      <m:e>
                        <m:r>
                          <a:rPr lang="en-US" sz="2400" b="0" i="1" smtClean="0">
                            <a:latin typeface="Cambria Math" panose="02040503050406030204" pitchFamily="18" charset="0"/>
                          </a:rPr>
                          <m:t>1</m:t>
                        </m:r>
                        <m:r>
                          <a:rPr lang="en-US" sz="2400" i="1">
                            <a:latin typeface="Cambria Math" panose="02040503050406030204" pitchFamily="18" charset="0"/>
                          </a:rPr>
                          <m:t>,</m:t>
                        </m:r>
                        <m:r>
                          <a:rPr lang="en-US" sz="2400" b="0" i="1" smtClean="0">
                            <a:latin typeface="Cambria Math" panose="02040503050406030204" pitchFamily="18" charset="0"/>
                          </a:rPr>
                          <m:t> </m:t>
                        </m:r>
                        <m:r>
                          <a:rPr lang="en-US" sz="2400" b="0" i="1" smtClean="0">
                            <a:latin typeface="Cambria Math" panose="02040503050406030204" pitchFamily="18" charset="0"/>
                          </a:rPr>
                          <m:t>𝑆𝑢𝑐𝑘</m:t>
                        </m:r>
                      </m:e>
                    </m:d>
                    <m:r>
                      <a:rPr lang="en-US" sz="2400" i="1">
                        <a:latin typeface="Cambria Math" panose="02040503050406030204" pitchFamily="18" charset="0"/>
                      </a:rPr>
                      <m:t>= </m:t>
                    </m:r>
                    <m:d>
                      <m:dPr>
                        <m:begChr m:val="{"/>
                        <m:endChr m:val="}"/>
                        <m:ctrlPr>
                          <a:rPr lang="en-US" sz="2400" i="1">
                            <a:latin typeface="Cambria Math" panose="02040503050406030204" pitchFamily="18" charset="0"/>
                          </a:rPr>
                        </m:ctrlPr>
                      </m:dPr>
                      <m:e>
                        <m:r>
                          <a:rPr lang="en-US" sz="2400" b="0" i="1" smtClean="0">
                            <a:latin typeface="Cambria Math" panose="02040503050406030204" pitchFamily="18" charset="0"/>
                          </a:rPr>
                          <m:t>5, 7</m:t>
                        </m:r>
                      </m:e>
                    </m:d>
                  </m:oMath>
                </a14:m>
                <a:r>
                  <a:rPr lang="en-US" sz="2400" dirty="0"/>
                  <a:t> </a:t>
                </a:r>
                <a:br>
                  <a:rPr lang="en-US" sz="2400" dirty="0"/>
                </a:br>
                <a:endParaRPr lang="en-US" sz="2400" dirty="0"/>
              </a:p>
            </p:txBody>
          </p:sp>
        </mc:Choice>
        <mc:Fallback xmlns="">
          <p:sp>
            <p:nvSpPr>
              <p:cNvPr id="3" name="Content Placeholder 2">
                <a:extLst>
                  <a:ext uri="{FF2B5EF4-FFF2-40B4-BE49-F238E27FC236}">
                    <a16:creationId xmlns:a16="http://schemas.microsoft.com/office/drawing/2014/main" id="{DCAB69CD-DF0B-4FB0-AAAA-66403161EB82}"/>
                  </a:ext>
                </a:extLst>
              </p:cNvPr>
              <p:cNvSpPr>
                <a:spLocks noGrp="1" noRot="1" noChangeAspect="1" noMove="1" noResize="1" noEditPoints="1" noAdjustHandles="1" noChangeArrowheads="1" noChangeShapeType="1" noTextEdit="1"/>
              </p:cNvSpPr>
              <p:nvPr>
                <p:ph idx="1"/>
              </p:nvPr>
            </p:nvSpPr>
            <p:spPr>
              <a:xfrm>
                <a:off x="628650" y="1750635"/>
                <a:ext cx="7886700" cy="4351338"/>
              </a:xfrm>
              <a:blipFill>
                <a:blip r:embed="rId3"/>
                <a:stretch>
                  <a:fillRect l="-23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D99B1455-4B27-421D-9E70-100F08E32D51}"/>
              </a:ext>
            </a:extLst>
          </p:cNvPr>
          <p:cNvPicPr>
            <a:picLocks noChangeAspect="1"/>
          </p:cNvPicPr>
          <p:nvPr/>
        </p:nvPicPr>
        <p:blipFill>
          <a:blip r:embed="rId4"/>
          <a:stretch>
            <a:fillRect/>
          </a:stretch>
        </p:blipFill>
        <p:spPr>
          <a:xfrm>
            <a:off x="2781208" y="2438400"/>
            <a:ext cx="3581584" cy="3086259"/>
          </a:xfrm>
          <a:prstGeom prst="rect">
            <a:avLst/>
          </a:prstGeom>
        </p:spPr>
      </p:pic>
      <p:sp>
        <p:nvSpPr>
          <p:cNvPr id="6" name="Freeform: Shape 5">
            <a:extLst>
              <a:ext uri="{FF2B5EF4-FFF2-40B4-BE49-F238E27FC236}">
                <a16:creationId xmlns:a16="http://schemas.microsoft.com/office/drawing/2014/main" id="{7DC6D86E-E40B-4492-9844-C50E29EE73AE}"/>
              </a:ext>
            </a:extLst>
          </p:cNvPr>
          <p:cNvSpPr/>
          <p:nvPr/>
        </p:nvSpPr>
        <p:spPr>
          <a:xfrm>
            <a:off x="2418123" y="2815389"/>
            <a:ext cx="457424" cy="1528011"/>
          </a:xfrm>
          <a:custGeom>
            <a:avLst/>
            <a:gdLst>
              <a:gd name="connsiteX0" fmla="*/ 409298 w 457424"/>
              <a:gd name="connsiteY0" fmla="*/ 0 h 1528011"/>
              <a:gd name="connsiteX1" fmla="*/ 224 w 457424"/>
              <a:gd name="connsiteY1" fmla="*/ 794085 h 1528011"/>
              <a:gd name="connsiteX2" fmla="*/ 457424 w 457424"/>
              <a:gd name="connsiteY2" fmla="*/ 1528011 h 1528011"/>
            </a:gdLst>
            <a:ahLst/>
            <a:cxnLst>
              <a:cxn ang="0">
                <a:pos x="connsiteX0" y="connsiteY0"/>
              </a:cxn>
              <a:cxn ang="0">
                <a:pos x="connsiteX1" y="connsiteY1"/>
              </a:cxn>
              <a:cxn ang="0">
                <a:pos x="connsiteX2" y="connsiteY2"/>
              </a:cxn>
            </a:cxnLst>
            <a:rect l="l" t="t" r="r" b="b"/>
            <a:pathLst>
              <a:path w="457424" h="1528011">
                <a:moveTo>
                  <a:pt x="409298" y="0"/>
                </a:moveTo>
                <a:cubicBezTo>
                  <a:pt x="200750" y="269708"/>
                  <a:pt x="-7797" y="539417"/>
                  <a:pt x="224" y="794085"/>
                </a:cubicBezTo>
                <a:cubicBezTo>
                  <a:pt x="8245" y="1048753"/>
                  <a:pt x="232834" y="1288382"/>
                  <a:pt x="457424" y="1528011"/>
                </a:cubicBezTo>
              </a:path>
            </a:pathLst>
          </a:custGeom>
          <a:ln w="3810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8" name="Freeform: Shape 7">
            <a:extLst>
              <a:ext uri="{FF2B5EF4-FFF2-40B4-BE49-F238E27FC236}">
                <a16:creationId xmlns:a16="http://schemas.microsoft.com/office/drawing/2014/main" id="{F78F27AC-0723-4F2D-8E13-9AB00B1B93AA}"/>
              </a:ext>
            </a:extLst>
          </p:cNvPr>
          <p:cNvSpPr/>
          <p:nvPr/>
        </p:nvSpPr>
        <p:spPr>
          <a:xfrm>
            <a:off x="1876700" y="2815389"/>
            <a:ext cx="998847" cy="2237874"/>
          </a:xfrm>
          <a:custGeom>
            <a:avLst/>
            <a:gdLst>
              <a:gd name="connsiteX0" fmla="*/ 926658 w 998847"/>
              <a:gd name="connsiteY0" fmla="*/ 0 h 2237874"/>
              <a:gd name="connsiteX1" fmla="*/ 226 w 998847"/>
              <a:gd name="connsiteY1" fmla="*/ 1143000 h 2237874"/>
              <a:gd name="connsiteX2" fmla="*/ 998847 w 998847"/>
              <a:gd name="connsiteY2" fmla="*/ 2237874 h 2237874"/>
            </a:gdLst>
            <a:ahLst/>
            <a:cxnLst>
              <a:cxn ang="0">
                <a:pos x="connsiteX0" y="connsiteY0"/>
              </a:cxn>
              <a:cxn ang="0">
                <a:pos x="connsiteX1" y="connsiteY1"/>
              </a:cxn>
              <a:cxn ang="0">
                <a:pos x="connsiteX2" y="connsiteY2"/>
              </a:cxn>
            </a:cxnLst>
            <a:rect l="l" t="t" r="r" b="b"/>
            <a:pathLst>
              <a:path w="998847" h="2237874">
                <a:moveTo>
                  <a:pt x="926658" y="0"/>
                </a:moveTo>
                <a:cubicBezTo>
                  <a:pt x="457426" y="385010"/>
                  <a:pt x="-11805" y="770021"/>
                  <a:pt x="226" y="1143000"/>
                </a:cubicBezTo>
                <a:cubicBezTo>
                  <a:pt x="12257" y="1515979"/>
                  <a:pt x="505552" y="1876926"/>
                  <a:pt x="998847" y="2237874"/>
                </a:cubicBezTo>
              </a:path>
            </a:pathLst>
          </a:custGeom>
          <a:ln w="3810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9" name="Rectangle 8">
            <a:extLst>
              <a:ext uri="{FF2B5EF4-FFF2-40B4-BE49-F238E27FC236}">
                <a16:creationId xmlns:a16="http://schemas.microsoft.com/office/drawing/2014/main" id="{598281A0-2514-4BF4-983D-9886716FB5DC}"/>
              </a:ext>
            </a:extLst>
          </p:cNvPr>
          <p:cNvSpPr/>
          <p:nvPr/>
        </p:nvSpPr>
        <p:spPr>
          <a:xfrm>
            <a:off x="2781208" y="2362200"/>
            <a:ext cx="1790792" cy="8382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B3862E7-DFD9-4731-B080-C6E0A3CD07D1}"/>
              </a:ext>
            </a:extLst>
          </p:cNvPr>
          <p:cNvSpPr/>
          <p:nvPr/>
        </p:nvSpPr>
        <p:spPr>
          <a:xfrm>
            <a:off x="2895416" y="4724400"/>
            <a:ext cx="3625700" cy="800259"/>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7E4530BB-CD28-44D5-BE07-D5FF6D63BFAA}"/>
              </a:ext>
            </a:extLst>
          </p:cNvPr>
          <p:cNvSpPr txBox="1"/>
          <p:nvPr/>
        </p:nvSpPr>
        <p:spPr>
          <a:xfrm>
            <a:off x="6629400" y="4953000"/>
            <a:ext cx="1295400" cy="381000"/>
          </a:xfrm>
          <a:prstGeom prst="rect">
            <a:avLst/>
          </a:prstGeom>
          <a:noFill/>
        </p:spPr>
        <p:txBody>
          <a:bodyPr wrap="square" rtlCol="0">
            <a:spAutoFit/>
          </a:bodyPr>
          <a:lstStyle/>
          <a:p>
            <a:r>
              <a:rPr lang="en-US" b="1" dirty="0">
                <a:solidFill>
                  <a:schemeClr val="accent6">
                    <a:lumMod val="75000"/>
                  </a:schemeClr>
                </a:solidFill>
              </a:rPr>
              <a:t>Goal states</a:t>
            </a:r>
          </a:p>
        </p:txBody>
      </p:sp>
      <p:sp>
        <p:nvSpPr>
          <p:cNvPr id="12" name="TextBox 11">
            <a:extLst>
              <a:ext uri="{FF2B5EF4-FFF2-40B4-BE49-F238E27FC236}">
                <a16:creationId xmlns:a16="http://schemas.microsoft.com/office/drawing/2014/main" id="{DD08B828-1B39-4A4C-8EC7-0B9FE0E6B259}"/>
              </a:ext>
            </a:extLst>
          </p:cNvPr>
          <p:cNvSpPr txBox="1"/>
          <p:nvPr/>
        </p:nvSpPr>
        <p:spPr>
          <a:xfrm>
            <a:off x="628650" y="5646003"/>
            <a:ext cx="7219950" cy="830997"/>
          </a:xfrm>
          <a:prstGeom prst="rect">
            <a:avLst/>
          </a:prstGeom>
          <a:noFill/>
        </p:spPr>
        <p:txBody>
          <a:bodyPr wrap="square" rtlCol="0">
            <a:spAutoFit/>
          </a:bodyPr>
          <a:lstStyle/>
          <a:p>
            <a:r>
              <a:rPr lang="en-US" sz="2400" dirty="0"/>
              <a:t>We need a conditional plan</a:t>
            </a:r>
          </a:p>
          <a:p>
            <a:r>
              <a:rPr lang="en-US" sz="2400" dirty="0"/>
              <a:t>	[Suck, </a:t>
            </a:r>
            <a:r>
              <a:rPr lang="en-US" sz="2400" b="1" dirty="0"/>
              <a:t>if</a:t>
            </a:r>
            <a:r>
              <a:rPr lang="en-US" sz="2400" dirty="0"/>
              <a:t> State = 5 </a:t>
            </a:r>
            <a:r>
              <a:rPr lang="en-US" sz="2400" b="1" dirty="0"/>
              <a:t>then</a:t>
            </a:r>
            <a:r>
              <a:rPr lang="en-US" sz="2400" dirty="0"/>
              <a:t> [Right, Suck] </a:t>
            </a:r>
            <a:r>
              <a:rPr lang="en-US" sz="2400" b="1" dirty="0"/>
              <a:t>else</a:t>
            </a:r>
            <a:r>
              <a:rPr lang="en-US" sz="2400" dirty="0"/>
              <a:t> []]</a:t>
            </a:r>
          </a:p>
        </p:txBody>
      </p:sp>
      <p:sp>
        <p:nvSpPr>
          <p:cNvPr id="13" name="TextBox 12">
            <a:extLst>
              <a:ext uri="{FF2B5EF4-FFF2-40B4-BE49-F238E27FC236}">
                <a16:creationId xmlns:a16="http://schemas.microsoft.com/office/drawing/2014/main" id="{8CEC18A8-DBAA-4977-84C9-484FAF9A074D}"/>
              </a:ext>
            </a:extLst>
          </p:cNvPr>
          <p:cNvSpPr txBox="1"/>
          <p:nvPr/>
        </p:nvSpPr>
        <p:spPr>
          <a:xfrm>
            <a:off x="3524296" y="2057400"/>
            <a:ext cx="1295400" cy="381000"/>
          </a:xfrm>
          <a:prstGeom prst="rect">
            <a:avLst/>
          </a:prstGeom>
          <a:noFill/>
        </p:spPr>
        <p:txBody>
          <a:bodyPr wrap="square" rtlCol="0">
            <a:spAutoFit/>
          </a:bodyPr>
          <a:lstStyle/>
          <a:p>
            <a:r>
              <a:rPr lang="en-US" b="1" dirty="0">
                <a:solidFill>
                  <a:srgbClr val="FF0000"/>
                </a:solidFill>
              </a:rPr>
              <a:t>Start State</a:t>
            </a:r>
          </a:p>
        </p:txBody>
      </p:sp>
      <p:grpSp>
        <p:nvGrpSpPr>
          <p:cNvPr id="5" name="Group 4">
            <a:extLst>
              <a:ext uri="{FF2B5EF4-FFF2-40B4-BE49-F238E27FC236}">
                <a16:creationId xmlns:a16="http://schemas.microsoft.com/office/drawing/2014/main" id="{F6840CB8-F933-B674-E460-0CF17721C7C6}"/>
              </a:ext>
            </a:extLst>
          </p:cNvPr>
          <p:cNvGrpSpPr/>
          <p:nvPr/>
        </p:nvGrpSpPr>
        <p:grpSpPr>
          <a:xfrm>
            <a:off x="6076950" y="365126"/>
            <a:ext cx="2438400" cy="1247554"/>
            <a:chOff x="6076950" y="365126"/>
            <a:chExt cx="2438400" cy="1247554"/>
          </a:xfrm>
        </p:grpSpPr>
        <p:pic>
          <p:nvPicPr>
            <p:cNvPr id="7" name="Picture 4" descr="vacuum2-environment">
              <a:extLst>
                <a:ext uri="{FF2B5EF4-FFF2-40B4-BE49-F238E27FC236}">
                  <a16:creationId xmlns:a16="http://schemas.microsoft.com/office/drawing/2014/main" id="{3A2BBFBB-7472-6196-E967-143FC2CBE3E3}"/>
                </a:ext>
              </a:extLst>
            </p:cNvPr>
            <p:cNvPicPr>
              <a:picLocks noChangeAspect="1" noChangeArrowheads="1"/>
            </p:cNvPicPr>
            <p:nvPr/>
          </p:nvPicPr>
          <p:blipFill>
            <a:blip r:embed="rId5" cstate="print"/>
            <a:srcRect/>
            <a:stretch>
              <a:fillRect/>
            </a:stretch>
          </p:blipFill>
          <p:spPr bwMode="auto">
            <a:xfrm>
              <a:off x="6076950" y="365126"/>
              <a:ext cx="2438400" cy="1247554"/>
            </a:xfrm>
            <a:prstGeom prst="rect">
              <a:avLst/>
            </a:prstGeom>
            <a:noFill/>
          </p:spPr>
        </p:pic>
        <p:sp>
          <p:nvSpPr>
            <p:cNvPr id="14" name="Freeform: Shape 13">
              <a:extLst>
                <a:ext uri="{FF2B5EF4-FFF2-40B4-BE49-F238E27FC236}">
                  <a16:creationId xmlns:a16="http://schemas.microsoft.com/office/drawing/2014/main" id="{0957DC82-90CF-CCE5-F529-3FC6756B416F}"/>
                </a:ext>
              </a:extLst>
            </p:cNvPr>
            <p:cNvSpPr/>
            <p:nvPr/>
          </p:nvSpPr>
          <p:spPr>
            <a:xfrm>
              <a:off x="6644640" y="985520"/>
              <a:ext cx="1036320" cy="111760"/>
            </a:xfrm>
            <a:custGeom>
              <a:avLst/>
              <a:gdLst>
                <a:gd name="connsiteX0" fmla="*/ 0 w 1036320"/>
                <a:gd name="connsiteY0" fmla="*/ 0 h 111760"/>
                <a:gd name="connsiteX1" fmla="*/ 50800 w 1036320"/>
                <a:gd name="connsiteY1" fmla="*/ 20320 h 111760"/>
                <a:gd name="connsiteX2" fmla="*/ 91440 w 1036320"/>
                <a:gd name="connsiteY2" fmla="*/ 50800 h 111760"/>
                <a:gd name="connsiteX3" fmla="*/ 172720 w 1036320"/>
                <a:gd name="connsiteY3" fmla="*/ 71120 h 111760"/>
                <a:gd name="connsiteX4" fmla="*/ 386080 w 1036320"/>
                <a:gd name="connsiteY4" fmla="*/ 111760 h 111760"/>
                <a:gd name="connsiteX5" fmla="*/ 1036320 w 1036320"/>
                <a:gd name="connsiteY5" fmla="*/ 101600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6320" h="111760">
                  <a:moveTo>
                    <a:pt x="0" y="0"/>
                  </a:moveTo>
                  <a:cubicBezTo>
                    <a:pt x="16933" y="6773"/>
                    <a:pt x="34857" y="11463"/>
                    <a:pt x="50800" y="20320"/>
                  </a:cubicBezTo>
                  <a:cubicBezTo>
                    <a:pt x="65602" y="28544"/>
                    <a:pt x="75809" y="44287"/>
                    <a:pt x="91440" y="50800"/>
                  </a:cubicBezTo>
                  <a:cubicBezTo>
                    <a:pt x="117219" y="61541"/>
                    <a:pt x="145535" y="64724"/>
                    <a:pt x="172720" y="71120"/>
                  </a:cubicBezTo>
                  <a:cubicBezTo>
                    <a:pt x="279301" y="96198"/>
                    <a:pt x="266453" y="91822"/>
                    <a:pt x="386080" y="111760"/>
                  </a:cubicBezTo>
                  <a:cubicBezTo>
                    <a:pt x="738107" y="94159"/>
                    <a:pt x="521462" y="101600"/>
                    <a:pt x="1036320" y="10160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5" name="Freeform: Shape 14">
              <a:extLst>
                <a:ext uri="{FF2B5EF4-FFF2-40B4-BE49-F238E27FC236}">
                  <a16:creationId xmlns:a16="http://schemas.microsoft.com/office/drawing/2014/main" id="{BE16B050-F584-7A71-5F66-B129637DFB44}"/>
                </a:ext>
              </a:extLst>
            </p:cNvPr>
            <p:cNvSpPr/>
            <p:nvPr/>
          </p:nvSpPr>
          <p:spPr>
            <a:xfrm>
              <a:off x="6238240" y="975360"/>
              <a:ext cx="142240" cy="132080"/>
            </a:xfrm>
            <a:custGeom>
              <a:avLst/>
              <a:gdLst>
                <a:gd name="connsiteX0" fmla="*/ 142240 w 142240"/>
                <a:gd name="connsiteY0" fmla="*/ 0 h 132080"/>
                <a:gd name="connsiteX1" fmla="*/ 50800 w 142240"/>
                <a:gd name="connsiteY1" fmla="*/ 111760 h 132080"/>
                <a:gd name="connsiteX2" fmla="*/ 10160 w 142240"/>
                <a:gd name="connsiteY2" fmla="*/ 121920 h 132080"/>
                <a:gd name="connsiteX3" fmla="*/ 0 w 142240"/>
                <a:gd name="connsiteY3" fmla="*/ 132080 h 132080"/>
              </a:gdLst>
              <a:ahLst/>
              <a:cxnLst>
                <a:cxn ang="0">
                  <a:pos x="connsiteX0" y="connsiteY0"/>
                </a:cxn>
                <a:cxn ang="0">
                  <a:pos x="connsiteX1" y="connsiteY1"/>
                </a:cxn>
                <a:cxn ang="0">
                  <a:pos x="connsiteX2" y="connsiteY2"/>
                </a:cxn>
                <a:cxn ang="0">
                  <a:pos x="connsiteX3" y="connsiteY3"/>
                </a:cxn>
              </a:cxnLst>
              <a:rect l="l" t="t" r="r" b="b"/>
              <a:pathLst>
                <a:path w="142240" h="132080">
                  <a:moveTo>
                    <a:pt x="142240" y="0"/>
                  </a:moveTo>
                  <a:cubicBezTo>
                    <a:pt x="111760" y="37253"/>
                    <a:pt x="86169" y="79112"/>
                    <a:pt x="50800" y="111760"/>
                  </a:cubicBezTo>
                  <a:cubicBezTo>
                    <a:pt x="40540" y="121231"/>
                    <a:pt x="23125" y="116734"/>
                    <a:pt x="10160" y="121920"/>
                  </a:cubicBezTo>
                  <a:cubicBezTo>
                    <a:pt x="5713" y="123699"/>
                    <a:pt x="3387" y="128693"/>
                    <a:pt x="0" y="13208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6" name="Freeform: Shape 15">
              <a:extLst>
                <a:ext uri="{FF2B5EF4-FFF2-40B4-BE49-F238E27FC236}">
                  <a16:creationId xmlns:a16="http://schemas.microsoft.com/office/drawing/2014/main" id="{D8359C3C-C79A-7E7C-F48E-7CA1EAF062E1}"/>
                </a:ext>
              </a:extLst>
            </p:cNvPr>
            <p:cNvSpPr/>
            <p:nvPr/>
          </p:nvSpPr>
          <p:spPr>
            <a:xfrm>
              <a:off x="6421120" y="995680"/>
              <a:ext cx="50800" cy="152400"/>
            </a:xfrm>
            <a:custGeom>
              <a:avLst/>
              <a:gdLst>
                <a:gd name="connsiteX0" fmla="*/ 50800 w 50800"/>
                <a:gd name="connsiteY0" fmla="*/ 0 h 152400"/>
                <a:gd name="connsiteX1" fmla="*/ 0 w 50800"/>
                <a:gd name="connsiteY1" fmla="*/ 152400 h 152400"/>
              </a:gdLst>
              <a:ahLst/>
              <a:cxnLst>
                <a:cxn ang="0">
                  <a:pos x="connsiteX0" y="connsiteY0"/>
                </a:cxn>
                <a:cxn ang="0">
                  <a:pos x="connsiteX1" y="connsiteY1"/>
                </a:cxn>
              </a:cxnLst>
              <a:rect l="l" t="t" r="r" b="b"/>
              <a:pathLst>
                <a:path w="50800" h="152400">
                  <a:moveTo>
                    <a:pt x="50800" y="0"/>
                  </a:moveTo>
                  <a:lnTo>
                    <a:pt x="0" y="152400"/>
                  </a:ln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7" name="Freeform: Shape 16">
              <a:extLst>
                <a:ext uri="{FF2B5EF4-FFF2-40B4-BE49-F238E27FC236}">
                  <a16:creationId xmlns:a16="http://schemas.microsoft.com/office/drawing/2014/main" id="{879A2C2D-A612-97BF-26E7-B35DDC617067}"/>
                </a:ext>
              </a:extLst>
            </p:cNvPr>
            <p:cNvSpPr/>
            <p:nvPr/>
          </p:nvSpPr>
          <p:spPr>
            <a:xfrm>
              <a:off x="6522720" y="995680"/>
              <a:ext cx="111760" cy="101600"/>
            </a:xfrm>
            <a:custGeom>
              <a:avLst/>
              <a:gdLst>
                <a:gd name="connsiteX0" fmla="*/ 0 w 111760"/>
                <a:gd name="connsiteY0" fmla="*/ 0 h 101600"/>
                <a:gd name="connsiteX1" fmla="*/ 111760 w 111760"/>
                <a:gd name="connsiteY1" fmla="*/ 101600 h 101600"/>
              </a:gdLst>
              <a:ahLst/>
              <a:cxnLst>
                <a:cxn ang="0">
                  <a:pos x="connsiteX0" y="connsiteY0"/>
                </a:cxn>
                <a:cxn ang="0">
                  <a:pos x="connsiteX1" y="connsiteY1"/>
                </a:cxn>
              </a:cxnLst>
              <a:rect l="l" t="t" r="r" b="b"/>
              <a:pathLst>
                <a:path w="111760" h="101600">
                  <a:moveTo>
                    <a:pt x="0" y="0"/>
                  </a:moveTo>
                  <a:cubicBezTo>
                    <a:pt x="110374" y="77262"/>
                    <a:pt x="88527" y="31902"/>
                    <a:pt x="111760" y="10160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1341079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D0180-37CE-4645-845C-D259D88C84B9}"/>
              </a:ext>
            </a:extLst>
          </p:cNvPr>
          <p:cNvSpPr>
            <a:spLocks noGrp="1"/>
          </p:cNvSpPr>
          <p:nvPr>
            <p:ph type="title"/>
          </p:nvPr>
        </p:nvSpPr>
        <p:spPr>
          <a:xfrm>
            <a:off x="628650" y="365126"/>
            <a:ext cx="7886700" cy="635059"/>
          </a:xfrm>
        </p:spPr>
        <p:txBody>
          <a:bodyPr>
            <a:noAutofit/>
          </a:bodyPr>
          <a:lstStyle/>
          <a:p>
            <a:r>
              <a:rPr lang="en-US" sz="3600" dirty="0"/>
              <a:t>Finding a Cond. Plan: AND-OR Search Tree</a:t>
            </a:r>
          </a:p>
        </p:txBody>
      </p:sp>
      <p:sp>
        <p:nvSpPr>
          <p:cNvPr id="3" name="Content Placeholder 2">
            <a:extLst>
              <a:ext uri="{FF2B5EF4-FFF2-40B4-BE49-F238E27FC236}">
                <a16:creationId xmlns:a16="http://schemas.microsoft.com/office/drawing/2014/main" id="{D5BAC616-12ED-4C09-8486-FC0D5253441E}"/>
              </a:ext>
            </a:extLst>
          </p:cNvPr>
          <p:cNvSpPr>
            <a:spLocks noGrp="1"/>
          </p:cNvSpPr>
          <p:nvPr>
            <p:ph idx="1"/>
          </p:nvPr>
        </p:nvSpPr>
        <p:spPr/>
        <p:txBody>
          <a:bodyPr/>
          <a:lstStyle/>
          <a:p>
            <a:endParaRPr lang="en-US" dirty="0"/>
          </a:p>
        </p:txBody>
      </p:sp>
      <p:grpSp>
        <p:nvGrpSpPr>
          <p:cNvPr id="39" name="Group 38">
            <a:extLst>
              <a:ext uri="{FF2B5EF4-FFF2-40B4-BE49-F238E27FC236}">
                <a16:creationId xmlns:a16="http://schemas.microsoft.com/office/drawing/2014/main" id="{DFB45839-6246-449C-8EB2-D51F61869073}"/>
              </a:ext>
            </a:extLst>
          </p:cNvPr>
          <p:cNvGrpSpPr/>
          <p:nvPr/>
        </p:nvGrpSpPr>
        <p:grpSpPr>
          <a:xfrm>
            <a:off x="232321" y="1070043"/>
            <a:ext cx="6308308" cy="5254557"/>
            <a:chOff x="232321" y="990600"/>
            <a:chExt cx="6308308" cy="5254557"/>
          </a:xfrm>
        </p:grpSpPr>
        <p:pic>
          <p:nvPicPr>
            <p:cNvPr id="6" name="Picture 5">
              <a:extLst>
                <a:ext uri="{FF2B5EF4-FFF2-40B4-BE49-F238E27FC236}">
                  <a16:creationId xmlns:a16="http://schemas.microsoft.com/office/drawing/2014/main" id="{C8DD7FE8-09EB-43E6-90C5-92693E924B40}"/>
                </a:ext>
              </a:extLst>
            </p:cNvPr>
            <p:cNvPicPr>
              <a:picLocks noChangeAspect="1"/>
            </p:cNvPicPr>
            <p:nvPr/>
          </p:nvPicPr>
          <p:blipFill>
            <a:blip r:embed="rId2"/>
            <a:stretch>
              <a:fillRect/>
            </a:stretch>
          </p:blipFill>
          <p:spPr>
            <a:xfrm>
              <a:off x="304800" y="990600"/>
              <a:ext cx="6235829" cy="5254557"/>
            </a:xfrm>
            <a:prstGeom prst="rect">
              <a:avLst/>
            </a:prstGeom>
          </p:spPr>
        </p:pic>
        <p:sp>
          <p:nvSpPr>
            <p:cNvPr id="12" name="TextBox 11">
              <a:extLst>
                <a:ext uri="{FF2B5EF4-FFF2-40B4-BE49-F238E27FC236}">
                  <a16:creationId xmlns:a16="http://schemas.microsoft.com/office/drawing/2014/main" id="{06AFFFA7-C3AB-4AD4-BE16-A695AA7B665A}"/>
                </a:ext>
              </a:extLst>
            </p:cNvPr>
            <p:cNvSpPr txBox="1"/>
            <p:nvPr/>
          </p:nvSpPr>
          <p:spPr>
            <a:xfrm>
              <a:off x="232321" y="4721157"/>
              <a:ext cx="1502233"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1400" b="1" i="1" dirty="0"/>
                <a:t>LOOP</a:t>
              </a:r>
              <a:r>
                <a:rPr lang="en-US" sz="1400" dirty="0"/>
                <a:t>: No need to continue search. Solution is the same as above.</a:t>
              </a:r>
            </a:p>
          </p:txBody>
        </p:sp>
        <p:sp>
          <p:nvSpPr>
            <p:cNvPr id="13" name="Freeform: Shape 12">
              <a:extLst>
                <a:ext uri="{FF2B5EF4-FFF2-40B4-BE49-F238E27FC236}">
                  <a16:creationId xmlns:a16="http://schemas.microsoft.com/office/drawing/2014/main" id="{92E968F7-CD2F-4A18-A61D-549764EAD0DC}"/>
                </a:ext>
              </a:extLst>
            </p:cNvPr>
            <p:cNvSpPr/>
            <p:nvPr/>
          </p:nvSpPr>
          <p:spPr>
            <a:xfrm>
              <a:off x="957627" y="2861378"/>
              <a:ext cx="950495" cy="1275717"/>
            </a:xfrm>
            <a:custGeom>
              <a:avLst/>
              <a:gdLst>
                <a:gd name="connsiteX0" fmla="*/ 93717 w 1441254"/>
                <a:gd name="connsiteY0" fmla="*/ 2093495 h 2093495"/>
                <a:gd name="connsiteX1" fmla="*/ 141843 w 1441254"/>
                <a:gd name="connsiteY1" fmla="*/ 685800 h 2093495"/>
                <a:gd name="connsiteX2" fmla="*/ 1441254 w 1441254"/>
                <a:gd name="connsiteY2" fmla="*/ 0 h 2093495"/>
              </a:gdLst>
              <a:ahLst/>
              <a:cxnLst>
                <a:cxn ang="0">
                  <a:pos x="connsiteX0" y="connsiteY0"/>
                </a:cxn>
                <a:cxn ang="0">
                  <a:pos x="connsiteX1" y="connsiteY1"/>
                </a:cxn>
                <a:cxn ang="0">
                  <a:pos x="connsiteX2" y="connsiteY2"/>
                </a:cxn>
              </a:cxnLst>
              <a:rect l="l" t="t" r="r" b="b"/>
              <a:pathLst>
                <a:path w="1441254" h="2093495">
                  <a:moveTo>
                    <a:pt x="93717" y="2093495"/>
                  </a:moveTo>
                  <a:cubicBezTo>
                    <a:pt x="5485" y="1564105"/>
                    <a:pt x="-82746" y="1034716"/>
                    <a:pt x="141843" y="685800"/>
                  </a:cubicBezTo>
                  <a:cubicBezTo>
                    <a:pt x="366432" y="336884"/>
                    <a:pt x="903843" y="168442"/>
                    <a:pt x="1441254" y="0"/>
                  </a:cubicBezTo>
                </a:path>
              </a:pathLst>
            </a:custGeom>
            <a:ln>
              <a:headEnd type="none" w="med" len="med"/>
              <a:tailEnd type="arrow"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79DDAC49-DD22-49ED-96EF-E3F227D6AA44}"/>
                </a:ext>
              </a:extLst>
            </p:cNvPr>
            <p:cNvCxnSpPr>
              <a:cxnSpLocks/>
            </p:cNvCxnSpPr>
            <p:nvPr/>
          </p:nvCxnSpPr>
          <p:spPr>
            <a:xfrm flipH="1">
              <a:off x="838200" y="2197310"/>
              <a:ext cx="609599" cy="39349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63935BC-114F-43E0-99C6-6A2A92EE156E}"/>
                </a:ext>
              </a:extLst>
            </p:cNvPr>
            <p:cNvCxnSpPr>
              <a:cxnSpLocks/>
            </p:cNvCxnSpPr>
            <p:nvPr/>
          </p:nvCxnSpPr>
          <p:spPr>
            <a:xfrm>
              <a:off x="1771649" y="2169320"/>
              <a:ext cx="561475" cy="45552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D11DD80-3C33-4DF8-8F59-9EEECE813ABA}"/>
                </a:ext>
              </a:extLst>
            </p:cNvPr>
            <p:cNvCxnSpPr>
              <a:cxnSpLocks/>
            </p:cNvCxnSpPr>
            <p:nvPr/>
          </p:nvCxnSpPr>
          <p:spPr>
            <a:xfrm flipH="1">
              <a:off x="2301039" y="5141871"/>
              <a:ext cx="32084" cy="55169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829DAC6-57AB-493C-9573-48806E70F346}"/>
                </a:ext>
              </a:extLst>
            </p:cNvPr>
            <p:cNvCxnSpPr>
              <a:cxnSpLocks/>
            </p:cNvCxnSpPr>
            <p:nvPr/>
          </p:nvCxnSpPr>
          <p:spPr>
            <a:xfrm>
              <a:off x="3012059" y="3733800"/>
              <a:ext cx="0" cy="47586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D9F3421F-46F7-4E98-A090-E294C6895EE7}"/>
                </a:ext>
              </a:extLst>
            </p:cNvPr>
            <p:cNvSpPr txBox="1"/>
            <p:nvPr/>
          </p:nvSpPr>
          <p:spPr>
            <a:xfrm>
              <a:off x="1501711" y="1325861"/>
              <a:ext cx="623889" cy="369332"/>
            </a:xfrm>
            <a:prstGeom prst="rect">
              <a:avLst/>
            </a:prstGeom>
            <a:solidFill>
              <a:schemeClr val="bg1"/>
            </a:solidFill>
          </p:spPr>
          <p:txBody>
            <a:bodyPr wrap="none" rtlCol="0">
              <a:spAutoFit/>
            </a:bodyPr>
            <a:lstStyle/>
            <a:p>
              <a:r>
                <a:rPr lang="en-US" b="1" dirty="0">
                  <a:solidFill>
                    <a:srgbClr val="FF0000"/>
                  </a:solidFill>
                </a:rPr>
                <a:t>Suck</a:t>
              </a:r>
            </a:p>
          </p:txBody>
        </p:sp>
        <p:cxnSp>
          <p:nvCxnSpPr>
            <p:cNvPr id="15" name="Straight Arrow Connector 14">
              <a:extLst>
                <a:ext uri="{FF2B5EF4-FFF2-40B4-BE49-F238E27FC236}">
                  <a16:creationId xmlns:a16="http://schemas.microsoft.com/office/drawing/2014/main" id="{E48DB944-E07E-487A-80A2-9FAACA52B904}"/>
                </a:ext>
              </a:extLst>
            </p:cNvPr>
            <p:cNvCxnSpPr/>
            <p:nvPr/>
          </p:nvCxnSpPr>
          <p:spPr>
            <a:xfrm flipH="1">
              <a:off x="1676400" y="1413808"/>
              <a:ext cx="1313447" cy="44105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9EB0D59-72E9-462D-ABF0-7C83B6B92CA8}"/>
                </a:ext>
              </a:extLst>
            </p:cNvPr>
            <p:cNvSpPr txBox="1"/>
            <p:nvPr/>
          </p:nvSpPr>
          <p:spPr>
            <a:xfrm>
              <a:off x="2613436" y="4571973"/>
              <a:ext cx="623889" cy="369332"/>
            </a:xfrm>
            <a:prstGeom prst="rect">
              <a:avLst/>
            </a:prstGeom>
            <a:solidFill>
              <a:schemeClr val="bg1"/>
            </a:solidFill>
          </p:spPr>
          <p:txBody>
            <a:bodyPr wrap="none" rtlCol="0">
              <a:spAutoFit/>
            </a:bodyPr>
            <a:lstStyle/>
            <a:p>
              <a:r>
                <a:rPr lang="en-US" b="1" dirty="0">
                  <a:solidFill>
                    <a:srgbClr val="FF0000"/>
                  </a:solidFill>
                </a:rPr>
                <a:t>Suck</a:t>
              </a:r>
            </a:p>
          </p:txBody>
        </p:sp>
        <p:sp>
          <p:nvSpPr>
            <p:cNvPr id="37" name="TextBox 36">
              <a:extLst>
                <a:ext uri="{FF2B5EF4-FFF2-40B4-BE49-F238E27FC236}">
                  <a16:creationId xmlns:a16="http://schemas.microsoft.com/office/drawing/2014/main" id="{9E195783-9C2C-46C0-B52A-FEBD11831B05}"/>
                </a:ext>
              </a:extLst>
            </p:cNvPr>
            <p:cNvSpPr txBox="1"/>
            <p:nvPr/>
          </p:nvSpPr>
          <p:spPr>
            <a:xfrm>
              <a:off x="2807692" y="2946864"/>
              <a:ext cx="681084" cy="369332"/>
            </a:xfrm>
            <a:prstGeom prst="rect">
              <a:avLst/>
            </a:prstGeom>
            <a:solidFill>
              <a:schemeClr val="bg1"/>
            </a:solidFill>
          </p:spPr>
          <p:txBody>
            <a:bodyPr wrap="none" rtlCol="0">
              <a:spAutoFit/>
            </a:bodyPr>
            <a:lstStyle/>
            <a:p>
              <a:r>
                <a:rPr lang="en-US" b="1" dirty="0">
                  <a:solidFill>
                    <a:srgbClr val="FF0000"/>
                  </a:solidFill>
                </a:rPr>
                <a:t>Right</a:t>
              </a:r>
            </a:p>
          </p:txBody>
        </p:sp>
        <p:cxnSp>
          <p:nvCxnSpPr>
            <p:cNvPr id="24" name="Straight Arrow Connector 23">
              <a:extLst>
                <a:ext uri="{FF2B5EF4-FFF2-40B4-BE49-F238E27FC236}">
                  <a16:creationId xmlns:a16="http://schemas.microsoft.com/office/drawing/2014/main" id="{1A1EBA94-D5D3-4AC2-8F6B-AA497D2EAFF4}"/>
                </a:ext>
              </a:extLst>
            </p:cNvPr>
            <p:cNvCxnSpPr>
              <a:cxnSpLocks/>
            </p:cNvCxnSpPr>
            <p:nvPr/>
          </p:nvCxnSpPr>
          <p:spPr>
            <a:xfrm flipH="1">
              <a:off x="2333123" y="4500210"/>
              <a:ext cx="554080" cy="37659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EC22D76-BAFD-46E9-AD6F-58E43B958684}"/>
                </a:ext>
              </a:extLst>
            </p:cNvPr>
            <p:cNvCxnSpPr>
              <a:cxnSpLocks/>
            </p:cNvCxnSpPr>
            <p:nvPr/>
          </p:nvCxnSpPr>
          <p:spPr>
            <a:xfrm>
              <a:off x="2362200" y="2939305"/>
              <a:ext cx="638831" cy="48969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7D948D8B-EF70-4C09-AB2C-9B821EFE013B}"/>
              </a:ext>
            </a:extLst>
          </p:cNvPr>
          <p:cNvGrpSpPr/>
          <p:nvPr/>
        </p:nvGrpSpPr>
        <p:grpSpPr>
          <a:xfrm>
            <a:off x="5105400" y="1133567"/>
            <a:ext cx="3886200" cy="1152433"/>
            <a:chOff x="6324600" y="685800"/>
            <a:chExt cx="3886200" cy="1152433"/>
          </a:xfrm>
        </p:grpSpPr>
        <p:pic>
          <p:nvPicPr>
            <p:cNvPr id="4" name="Picture 3">
              <a:extLst>
                <a:ext uri="{FF2B5EF4-FFF2-40B4-BE49-F238E27FC236}">
                  <a16:creationId xmlns:a16="http://schemas.microsoft.com/office/drawing/2014/main" id="{8A77C5A2-CB48-4B61-B569-575BE5797AAF}"/>
                </a:ext>
              </a:extLst>
            </p:cNvPr>
            <p:cNvPicPr>
              <a:picLocks noChangeAspect="1"/>
            </p:cNvPicPr>
            <p:nvPr/>
          </p:nvPicPr>
          <p:blipFill>
            <a:blip r:embed="rId3"/>
            <a:stretch>
              <a:fillRect/>
            </a:stretch>
          </p:blipFill>
          <p:spPr>
            <a:xfrm>
              <a:off x="6442110" y="849212"/>
              <a:ext cx="590580" cy="292115"/>
            </a:xfrm>
            <a:prstGeom prst="rect">
              <a:avLst/>
            </a:prstGeom>
          </p:spPr>
        </p:pic>
        <p:pic>
          <p:nvPicPr>
            <p:cNvPr id="5" name="Content Placeholder 7">
              <a:extLst>
                <a:ext uri="{FF2B5EF4-FFF2-40B4-BE49-F238E27FC236}">
                  <a16:creationId xmlns:a16="http://schemas.microsoft.com/office/drawing/2014/main" id="{B218A11C-3E1F-4FFE-8206-6AA92CBE7348}"/>
                </a:ext>
              </a:extLst>
            </p:cNvPr>
            <p:cNvPicPr>
              <a:picLocks noChangeAspect="1"/>
            </p:cNvPicPr>
            <p:nvPr/>
          </p:nvPicPr>
          <p:blipFill>
            <a:blip r:embed="rId4"/>
            <a:stretch>
              <a:fillRect/>
            </a:stretch>
          </p:blipFill>
          <p:spPr>
            <a:xfrm>
              <a:off x="6532586" y="1330818"/>
              <a:ext cx="342918" cy="285765"/>
            </a:xfrm>
            <a:prstGeom prst="rect">
              <a:avLst/>
            </a:prstGeom>
          </p:spPr>
        </p:pic>
        <p:sp>
          <p:nvSpPr>
            <p:cNvPr id="7" name="TextBox 6">
              <a:extLst>
                <a:ext uri="{FF2B5EF4-FFF2-40B4-BE49-F238E27FC236}">
                  <a16:creationId xmlns:a16="http://schemas.microsoft.com/office/drawing/2014/main" id="{DDFAFB51-3856-4A9A-B28E-3F6106AE46B1}"/>
                </a:ext>
              </a:extLst>
            </p:cNvPr>
            <p:cNvSpPr txBox="1"/>
            <p:nvPr/>
          </p:nvSpPr>
          <p:spPr>
            <a:xfrm>
              <a:off x="7010400" y="859301"/>
              <a:ext cx="3013157" cy="369332"/>
            </a:xfrm>
            <a:prstGeom prst="rect">
              <a:avLst/>
            </a:prstGeom>
            <a:noFill/>
          </p:spPr>
          <p:txBody>
            <a:bodyPr wrap="square" rtlCol="0">
              <a:spAutoFit/>
            </a:bodyPr>
            <a:lstStyle/>
            <a:p>
              <a:r>
                <a:rPr lang="en-US" dirty="0"/>
                <a:t>OR node (choose one action)</a:t>
              </a:r>
            </a:p>
          </p:txBody>
        </p:sp>
        <p:sp>
          <p:nvSpPr>
            <p:cNvPr id="8" name="TextBox 7">
              <a:extLst>
                <a:ext uri="{FF2B5EF4-FFF2-40B4-BE49-F238E27FC236}">
                  <a16:creationId xmlns:a16="http://schemas.microsoft.com/office/drawing/2014/main" id="{A06713E7-4353-41E7-9DF7-E7A9BABD61D5}"/>
                </a:ext>
              </a:extLst>
            </p:cNvPr>
            <p:cNvSpPr txBox="1"/>
            <p:nvPr/>
          </p:nvSpPr>
          <p:spPr>
            <a:xfrm>
              <a:off x="6880290" y="1306087"/>
              <a:ext cx="3330510" cy="369332"/>
            </a:xfrm>
            <a:prstGeom prst="rect">
              <a:avLst/>
            </a:prstGeom>
            <a:noFill/>
          </p:spPr>
          <p:txBody>
            <a:bodyPr wrap="square" rtlCol="0">
              <a:spAutoFit/>
            </a:bodyPr>
            <a:lstStyle/>
            <a:p>
              <a:r>
                <a:rPr lang="en-US" dirty="0"/>
                <a:t>AND node (all possible outcomes)</a:t>
              </a:r>
            </a:p>
          </p:txBody>
        </p:sp>
        <p:sp>
          <p:nvSpPr>
            <p:cNvPr id="9" name="Rectangle 8">
              <a:extLst>
                <a:ext uri="{FF2B5EF4-FFF2-40B4-BE49-F238E27FC236}">
                  <a16:creationId xmlns:a16="http://schemas.microsoft.com/office/drawing/2014/main" id="{BB4F31D0-678B-4312-8A13-B59198B99DA9}"/>
                </a:ext>
              </a:extLst>
            </p:cNvPr>
            <p:cNvSpPr/>
            <p:nvPr/>
          </p:nvSpPr>
          <p:spPr>
            <a:xfrm>
              <a:off x="6324600" y="685800"/>
              <a:ext cx="3886200" cy="1152433"/>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grpSp>
      <p:sp>
        <p:nvSpPr>
          <p:cNvPr id="10" name="TextBox 9">
            <a:extLst>
              <a:ext uri="{FF2B5EF4-FFF2-40B4-BE49-F238E27FC236}">
                <a16:creationId xmlns:a16="http://schemas.microsoft.com/office/drawing/2014/main" id="{F3C55AE5-90DE-4AE7-A1FC-7F7A7C56DDF5}"/>
              </a:ext>
            </a:extLst>
          </p:cNvPr>
          <p:cNvSpPr txBox="1"/>
          <p:nvPr/>
        </p:nvSpPr>
        <p:spPr>
          <a:xfrm>
            <a:off x="4257135" y="4661576"/>
            <a:ext cx="4654544" cy="2031325"/>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Solution is shown with </a:t>
            </a:r>
            <a:r>
              <a:rPr lang="en-US" b="1" dirty="0"/>
              <a:t>bold</a:t>
            </a:r>
            <a:r>
              <a:rPr lang="en-US" dirty="0"/>
              <a:t> arrows:</a:t>
            </a:r>
          </a:p>
          <a:p>
            <a:r>
              <a:rPr lang="en-US" dirty="0"/>
              <a:t>[Suck, </a:t>
            </a:r>
            <a:r>
              <a:rPr lang="en-US" b="1" dirty="0"/>
              <a:t>if</a:t>
            </a:r>
            <a:r>
              <a:rPr lang="en-US" dirty="0"/>
              <a:t> State = 5 </a:t>
            </a:r>
            <a:r>
              <a:rPr lang="en-US" b="1" dirty="0"/>
              <a:t>then</a:t>
            </a:r>
            <a:r>
              <a:rPr lang="en-US" dirty="0"/>
              <a:t> [Right, Suck] </a:t>
            </a:r>
            <a:r>
              <a:rPr lang="en-US" b="1" dirty="0"/>
              <a:t>else</a:t>
            </a:r>
            <a:r>
              <a:rPr lang="en-US" dirty="0"/>
              <a:t> []]</a:t>
            </a:r>
          </a:p>
          <a:p>
            <a:endParaRPr lang="en-US" dirty="0"/>
          </a:p>
          <a:p>
            <a:r>
              <a:rPr lang="en-US" dirty="0"/>
              <a:t>Solution is a subtree that</a:t>
            </a:r>
          </a:p>
          <a:p>
            <a:pPr marL="342900" indent="-342900">
              <a:buFont typeface="+mj-lt"/>
              <a:buAutoNum type="arabicPeriod"/>
            </a:pPr>
            <a:r>
              <a:rPr lang="en-US" dirty="0"/>
              <a:t>has only GOAL leaf nodes</a:t>
            </a:r>
          </a:p>
          <a:p>
            <a:pPr marL="342900" indent="-342900">
              <a:buFont typeface="+mj-lt"/>
              <a:buAutoNum type="arabicPeriod"/>
            </a:pPr>
            <a:r>
              <a:rPr lang="en-US" dirty="0"/>
              <a:t>specifies one action at each OR node (state)</a:t>
            </a:r>
          </a:p>
          <a:p>
            <a:pPr marL="342900" indent="-342900">
              <a:buFont typeface="+mj-lt"/>
              <a:buAutoNum type="arabicPeriod"/>
            </a:pPr>
            <a:r>
              <a:rPr lang="en-US" dirty="0"/>
              <a:t>includes every outcome of AND nodes</a:t>
            </a:r>
          </a:p>
        </p:txBody>
      </p:sp>
      <p:sp>
        <p:nvSpPr>
          <p:cNvPr id="11" name="Rectangle 10">
            <a:extLst>
              <a:ext uri="{FF2B5EF4-FFF2-40B4-BE49-F238E27FC236}">
                <a16:creationId xmlns:a16="http://schemas.microsoft.com/office/drawing/2014/main" id="{898A2DF6-5F82-48B0-AA88-1210BB09475E}"/>
              </a:ext>
            </a:extLst>
          </p:cNvPr>
          <p:cNvSpPr/>
          <p:nvPr/>
        </p:nvSpPr>
        <p:spPr>
          <a:xfrm>
            <a:off x="609600" y="2740777"/>
            <a:ext cx="586829" cy="285530"/>
          </a:xfrm>
          <a:prstGeom prst="rect">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6" name="Rectangle 25">
            <a:extLst>
              <a:ext uri="{FF2B5EF4-FFF2-40B4-BE49-F238E27FC236}">
                <a16:creationId xmlns:a16="http://schemas.microsoft.com/office/drawing/2014/main" id="{4B6BE5B8-90F6-445D-9856-8A2E7637BE4A}"/>
              </a:ext>
            </a:extLst>
          </p:cNvPr>
          <p:cNvSpPr/>
          <p:nvPr/>
        </p:nvSpPr>
        <p:spPr>
          <a:xfrm>
            <a:off x="1988999" y="5739937"/>
            <a:ext cx="586829" cy="285530"/>
          </a:xfrm>
          <a:prstGeom prst="rect">
            <a:avLst/>
          </a:prstGeom>
          <a:noFill/>
          <a:ln w="28575"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7" name="Rectangle 26">
            <a:extLst>
              <a:ext uri="{FF2B5EF4-FFF2-40B4-BE49-F238E27FC236}">
                <a16:creationId xmlns:a16="http://schemas.microsoft.com/office/drawing/2014/main" id="{97298FB0-527D-458A-83AE-485569B98B4D}"/>
              </a:ext>
            </a:extLst>
          </p:cNvPr>
          <p:cNvSpPr/>
          <p:nvPr/>
        </p:nvSpPr>
        <p:spPr>
          <a:xfrm>
            <a:off x="2819400" y="1189794"/>
            <a:ext cx="586829" cy="285530"/>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4" name="TextBox 13">
            <a:extLst>
              <a:ext uri="{FF2B5EF4-FFF2-40B4-BE49-F238E27FC236}">
                <a16:creationId xmlns:a16="http://schemas.microsoft.com/office/drawing/2014/main" id="{7C982EB7-F9E0-ADCC-4002-CCEEE8FFC7B1}"/>
              </a:ext>
            </a:extLst>
          </p:cNvPr>
          <p:cNvSpPr txBox="1"/>
          <p:nvPr/>
        </p:nvSpPr>
        <p:spPr>
          <a:xfrm>
            <a:off x="2877050" y="1578305"/>
            <a:ext cx="561475" cy="369332"/>
          </a:xfrm>
          <a:prstGeom prst="rect">
            <a:avLst/>
          </a:prstGeom>
          <a:noFill/>
        </p:spPr>
        <p:txBody>
          <a:bodyPr wrap="square" rtlCol="0">
            <a:spAutoFit/>
          </a:bodyPr>
          <a:lstStyle/>
          <a:p>
            <a:pPr algn="ctr"/>
            <a:r>
              <a:rPr lang="en-US" dirty="0"/>
              <a:t>OR</a:t>
            </a:r>
          </a:p>
        </p:txBody>
      </p:sp>
      <p:sp>
        <p:nvSpPr>
          <p:cNvPr id="17" name="TextBox 16">
            <a:extLst>
              <a:ext uri="{FF2B5EF4-FFF2-40B4-BE49-F238E27FC236}">
                <a16:creationId xmlns:a16="http://schemas.microsoft.com/office/drawing/2014/main" id="{398061F0-E1E9-3B17-F59A-5FD0B774FE96}"/>
              </a:ext>
            </a:extLst>
          </p:cNvPr>
          <p:cNvSpPr txBox="1"/>
          <p:nvPr/>
        </p:nvSpPr>
        <p:spPr>
          <a:xfrm>
            <a:off x="1260700" y="2403363"/>
            <a:ext cx="647422" cy="369332"/>
          </a:xfrm>
          <a:prstGeom prst="rect">
            <a:avLst/>
          </a:prstGeom>
          <a:noFill/>
        </p:spPr>
        <p:txBody>
          <a:bodyPr wrap="square" rtlCol="0">
            <a:spAutoFit/>
          </a:bodyPr>
          <a:lstStyle/>
          <a:p>
            <a:pPr algn="ctr"/>
            <a:r>
              <a:rPr lang="en-US" dirty="0"/>
              <a:t>AND</a:t>
            </a:r>
          </a:p>
        </p:txBody>
      </p:sp>
    </p:spTree>
    <p:extLst>
      <p:ext uri="{BB962C8B-B14F-4D97-AF65-F5344CB8AC3E}">
        <p14:creationId xmlns:p14="http://schemas.microsoft.com/office/powerpoint/2010/main" val="1455465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2781</TotalTime>
  <Words>2694</Words>
  <Application>Microsoft Office PowerPoint</Application>
  <PresentationFormat>On-screen Show (4:3)</PresentationFormat>
  <Paragraphs>371</Paragraphs>
  <Slides>38</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Cambria Math</vt:lpstr>
      <vt:lpstr>source sans pro</vt:lpstr>
      <vt:lpstr>Office Theme</vt:lpstr>
      <vt:lpstr>CS 5/7320  Artificial Intelligence  Search with Uncertainty AIMA Chapters 4.3-4.5</vt:lpstr>
      <vt:lpstr>Types of uncertainty we consider for now*</vt:lpstr>
      <vt:lpstr>Remember: Solving search problems under Certainty</vt:lpstr>
      <vt:lpstr>Consequence of Uncertainty</vt:lpstr>
      <vt:lpstr>Nondeterministic Actions</vt:lpstr>
      <vt:lpstr>Nondeterministic Actions</vt:lpstr>
      <vt:lpstr>Example: Erratic Vacuum World</vt:lpstr>
      <vt:lpstr>Example:  Erratic Vacuum World</vt:lpstr>
      <vt:lpstr>Finding a Cond. Plan: AND-OR Search Tree</vt:lpstr>
      <vt:lpstr>AND-OR Tree search: Idea</vt:lpstr>
      <vt:lpstr>AND-OR Recursive DFS Algorithm</vt:lpstr>
      <vt:lpstr>Use of Conditional Plans</vt:lpstr>
      <vt:lpstr>Search with no Observations</vt:lpstr>
      <vt:lpstr>No Observations</vt:lpstr>
      <vt:lpstr>Belief State</vt:lpstr>
      <vt:lpstr>Actions to Coerce the  World into States</vt:lpstr>
      <vt:lpstr>Actions to Coerce the  World into States</vt:lpstr>
      <vt:lpstr>Actions to Coerce the  World into States</vt:lpstr>
      <vt:lpstr>Example: The reachable belief-state space for the deterministic, sensorless vacuum world</vt:lpstr>
      <vt:lpstr>Finding a Solution Sequence</vt:lpstr>
      <vt:lpstr>Case Study</vt:lpstr>
      <vt:lpstr>Partially Observable Environments</vt:lpstr>
      <vt:lpstr>Percepts and Observability</vt:lpstr>
      <vt:lpstr>Use Observations to Learn About the State</vt:lpstr>
      <vt:lpstr>Example: Deterministic local sensing vacuum world</vt:lpstr>
      <vt:lpstr>Solving Partially Observable Problems</vt:lpstr>
      <vt:lpstr>Solving Partially Observable Problems</vt:lpstr>
      <vt:lpstr>Solving Partially Observable Problems</vt:lpstr>
      <vt:lpstr>Solving Partially Observable Problems</vt:lpstr>
      <vt:lpstr>State Estimation and  Approximate Belief States</vt:lpstr>
      <vt:lpstr>Case Study</vt:lpstr>
      <vt:lpstr>Partially Observable 8-Puzzle</vt:lpstr>
      <vt:lpstr>Exploration</vt:lpstr>
      <vt:lpstr>Online Search</vt:lpstr>
      <vt:lpstr>Design Considerations for Online Search</vt:lpstr>
      <vt:lpstr>Online Search:  Model-based Agent Program for Unknown Transition model</vt:lpstr>
      <vt:lpstr>Case Study: DFS with Backtracking for a Maze</vt:lpstr>
      <vt:lpstr>Important concepts that you should be able to explain and use now…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5/732  Artificial Intelligence  Search with Uncertainty</dc:title>
  <dc:creator>michael</dc:creator>
  <cp:lastModifiedBy>Michael Hahsler</cp:lastModifiedBy>
  <cp:revision>49</cp:revision>
  <dcterms:created xsi:type="dcterms:W3CDTF">2021-02-12T23:04:30Z</dcterms:created>
  <dcterms:modified xsi:type="dcterms:W3CDTF">2022-10-12T15:55:12Z</dcterms:modified>
</cp:coreProperties>
</file>

<file path=docProps/thumbnail.jpeg>
</file>